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4" r:id="rId5"/>
    <p:sldMasterId id="2147483675" r:id="rId6"/>
  </p:sldMasterIdLst>
  <p:notesMasterIdLst>
    <p:notesMasterId r:id="rId27"/>
  </p:notesMasterIdLst>
  <p:sldIdLst>
    <p:sldId id="803" r:id="rId7"/>
    <p:sldId id="4300" r:id="rId8"/>
    <p:sldId id="1256" r:id="rId9"/>
    <p:sldId id="572" r:id="rId10"/>
    <p:sldId id="573" r:id="rId11"/>
    <p:sldId id="4283" r:id="rId12"/>
    <p:sldId id="1302" r:id="rId13"/>
    <p:sldId id="4262" r:id="rId14"/>
    <p:sldId id="4261" r:id="rId15"/>
    <p:sldId id="4278" r:id="rId16"/>
    <p:sldId id="4290" r:id="rId17"/>
    <p:sldId id="4297" r:id="rId18"/>
    <p:sldId id="4298" r:id="rId19"/>
    <p:sldId id="4296" r:id="rId20"/>
    <p:sldId id="4301" r:id="rId21"/>
    <p:sldId id="4299" r:id="rId22"/>
    <p:sldId id="4287" r:id="rId23"/>
    <p:sldId id="4292" r:id="rId24"/>
    <p:sldId id="4294" r:id="rId25"/>
    <p:sldId id="4288" r:id="rId2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15" autoAdjust="0"/>
    <p:restoredTop sz="73393" autoAdjust="0"/>
  </p:normalViewPr>
  <p:slideViewPr>
    <p:cSldViewPr snapToGrid="0">
      <p:cViewPr varScale="1">
        <p:scale>
          <a:sx n="99" d="100"/>
          <a:sy n="99" d="100"/>
        </p:scale>
        <p:origin x="84" y="222"/>
      </p:cViewPr>
      <p:guideLst/>
    </p:cSldViewPr>
  </p:slideViewPr>
  <p:notesTextViewPr>
    <p:cViewPr>
      <p:scale>
        <a:sx n="1" d="1"/>
        <a:sy n="1" d="1"/>
      </p:scale>
      <p:origin x="0" y="0"/>
    </p:cViewPr>
  </p:notesTextViewPr>
  <p:notesViewPr>
    <p:cSldViewPr snapToGrid="0">
      <p:cViewPr varScale="1">
        <p:scale>
          <a:sx n="126" d="100"/>
          <a:sy n="126" d="100"/>
        </p:scale>
        <p:origin x="1668"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7253F4E-D012-4AF3-A154-FE58E38894F7}" type="datetimeFigureOut">
              <a:rPr lang="en-US" smtClean="0"/>
              <a:t>7/11/2024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E0FE594-F5E6-4D22-9D40-443FD709C14C}" type="slidenum">
              <a:rPr lang="en-US" smtClean="0"/>
              <a:t>‹#›</a:t>
            </a:fld>
            <a:endParaRPr lang="en-US"/>
          </a:p>
        </p:txBody>
      </p:sp>
    </p:spTree>
    <p:extLst>
      <p:ext uri="{BB962C8B-B14F-4D97-AF65-F5344CB8AC3E}">
        <p14:creationId xmlns:p14="http://schemas.microsoft.com/office/powerpoint/2010/main" val="163400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100" b="1" dirty="0"/>
              <a:t>DC Review Information  </a:t>
            </a:r>
            <a:r>
              <a:rPr lang="en-US" sz="1100" dirty="0"/>
              <a:t> </a:t>
            </a:r>
          </a:p>
          <a:p>
            <a:endParaRPr lang="en-US" sz="1100" b="0" dirty="0"/>
          </a:p>
          <a:p>
            <a:r>
              <a:rPr lang="en-US" sz="1100" b="1" dirty="0"/>
              <a:t>Guides: </a:t>
            </a:r>
            <a:r>
              <a:rPr lang="en-US" sz="1100" dirty="0"/>
              <a:t>CG-CB-2 DOE OC </a:t>
            </a:r>
            <a:r>
              <a:rPr lang="en-US" sz="1100" dirty="0" err="1"/>
              <a:t>Chg</a:t>
            </a:r>
            <a:r>
              <a:rPr lang="en-US" sz="1100" dirty="0"/>
              <a:t> 1 7/02; CG-DAR-2 DOE OC 8/98; CG-ICF-6 DOE OC </a:t>
            </a:r>
            <a:r>
              <a:rPr lang="en-US" sz="1100" dirty="0" err="1"/>
              <a:t>Chg</a:t>
            </a:r>
            <a:r>
              <a:rPr lang="en-US" sz="1100" dirty="0"/>
              <a:t> 1 7/12; CG-IN-2 DOE OC 3/22/19; CG-NEM-1 DOE OC </a:t>
            </a:r>
            <a:r>
              <a:rPr lang="en-US" sz="1100" dirty="0" err="1"/>
              <a:t>Chg</a:t>
            </a:r>
            <a:r>
              <a:rPr lang="en-US" sz="1100" dirty="0"/>
              <a:t> 1 8/09/01; TCG-NNT-3 DOE OC </a:t>
            </a:r>
            <a:r>
              <a:rPr lang="en-US" sz="1100" dirty="0" err="1"/>
              <a:t>Chg</a:t>
            </a:r>
            <a:r>
              <a:rPr lang="en-US" sz="1100" dirty="0"/>
              <a:t> 1 2/03/17; CG-NP-4 DOE OC 11/13/19; CG-RER-1 DOE OC </a:t>
            </a:r>
            <a:r>
              <a:rPr lang="en-US" sz="1100" dirty="0" err="1"/>
              <a:t>Chg</a:t>
            </a:r>
            <a:r>
              <a:rPr lang="en-US" sz="1100" dirty="0"/>
              <a:t> 4 7/08/02; CG-TNF-1 DOE OC 7/05/13; CG-W-5 DOE OC </a:t>
            </a:r>
            <a:r>
              <a:rPr lang="en-US" sz="1100" dirty="0" err="1"/>
              <a:t>Chg</a:t>
            </a:r>
            <a:r>
              <a:rPr lang="en-US" sz="1100" dirty="0"/>
              <a:t> 15 10/16/95; TCG-WM-2 DOE OC </a:t>
            </a:r>
            <a:r>
              <a:rPr lang="en-US" sz="1100" dirty="0" err="1"/>
              <a:t>Chg</a:t>
            </a:r>
            <a:r>
              <a:rPr lang="en-US" sz="1100" dirty="0"/>
              <a:t> 1 10/15/10; CG-WPMU-3 DOE OC </a:t>
            </a:r>
            <a:r>
              <a:rPr lang="en-US" sz="1100" dirty="0" err="1"/>
              <a:t>Chg</a:t>
            </a:r>
            <a:r>
              <a:rPr lang="en-US" sz="1100" dirty="0"/>
              <a:t> 3 12/13/13; TCG-WS-1 DOE OC </a:t>
            </a:r>
            <a:r>
              <a:rPr lang="en-US" sz="1100" dirty="0" err="1"/>
              <a:t>Chg</a:t>
            </a:r>
            <a:r>
              <a:rPr lang="en-US" sz="1100" dirty="0"/>
              <a:t> 9 10/09/84; WNP-162 DOE OC 10/25/16; BLU-129/B SCG </a:t>
            </a:r>
            <a:r>
              <a:rPr lang="en-US" sz="1100" dirty="0" err="1"/>
              <a:t>Chg</a:t>
            </a:r>
            <a:r>
              <a:rPr lang="en-US" sz="1100" dirty="0"/>
              <a:t> 1 9/24/10; DOE/NV—209-REV 16 9/15       </a:t>
            </a:r>
          </a:p>
          <a:p>
            <a:endParaRPr lang="en-US" sz="1100" dirty="0"/>
          </a:p>
          <a:p>
            <a:r>
              <a:rPr lang="en-US" sz="1100" b="1" dirty="0"/>
              <a:t>Topics: </a:t>
            </a:r>
            <a:r>
              <a:rPr lang="en-US" sz="1100" dirty="0"/>
              <a:t>CB 1110, 3100, 3310, 5110, 5120, 5140, 8120, 8130; DAR: 400 series; ICF: 101.1, 101.2, 101.4, 102.1, 102.2, 102.6, 103.1, 103.2, 103.3.14, 105.1, 105.3(U), 106.2(U); IN: 108.3.1, 108.3.2, 109.1; NEM: 104.1; NNT: 101.6.4, 104.1.1, 201.1.4.2; NP: 601.1, 601.3, 603.3, 701.3; RER: 1101.1, 5103; TNF: 101.4, 102.5.3, 102.5.4; W: 841.1, 841.3, 892; WM: 211.1, 805.1.2, 918.1.3; WPMU: 101.1, 101.3, 102.1.3, 102.1.4.2, 102.3.1, 103.2.4, 204.1.4.1, 206.5.3; WS: 101.2, 105.6; WNP-162: 2, 4, 7.2; BLU: IV.1,2,3</a:t>
            </a:r>
          </a:p>
          <a:p>
            <a:endParaRPr lang="en-US" sz="1100" b="1" dirty="0"/>
          </a:p>
          <a:p>
            <a:r>
              <a:rPr lang="en-US" sz="1100" b="1" dirty="0"/>
              <a:t>IPAC/OCEC Questions </a:t>
            </a:r>
            <a:r>
              <a:rPr lang="en-US" sz="1100" dirty="0"/>
              <a:t>  No     In my opinion, the document describes a new apparatus, new structure, combination of structures, ...   No     I consider information in this document to be ... published and shared broadly within the scientific community... </a:t>
            </a:r>
          </a:p>
          <a:p>
            <a:endParaRPr lang="en-US" sz="1100" b="1" dirty="0"/>
          </a:p>
          <a:p>
            <a:r>
              <a:rPr lang="en-US" sz="1100" b="1" dirty="0"/>
              <a:t>IM #1046536</a:t>
            </a:r>
          </a:p>
          <a:p>
            <a:r>
              <a:rPr lang="en-US" sz="1100" b="1" i="0" u="none" strike="noStrike" kern="1200" dirty="0">
                <a:solidFill>
                  <a:schemeClr val="tx1"/>
                </a:solidFill>
                <a:effectLst/>
                <a:latin typeface="+mn-lt"/>
                <a:ea typeface="+mn-ea"/>
                <a:cs typeface="+mn-cs"/>
              </a:rPr>
              <a:t>LLNL-PRES-830343</a:t>
            </a:r>
          </a:p>
          <a:p>
            <a:r>
              <a:rPr lang="en-US" sz="1100" b="1" i="0" u="none" strike="noStrike" kern="1200" dirty="0">
                <a:solidFill>
                  <a:schemeClr val="tx1"/>
                </a:solidFill>
                <a:effectLst/>
                <a:latin typeface="+mn-lt"/>
                <a:ea typeface="+mn-ea"/>
                <a:cs typeface="+mn-cs"/>
              </a:rPr>
              <a:t>12_21_21</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69BB2C-60BD-2E42-B11D-19D8677026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8475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example technologies? </a:t>
            </a:r>
            <a:r>
              <a:rPr lang="en-US" dirty="0" err="1"/>
              <a:t>Matlab</a:t>
            </a:r>
            <a:r>
              <a:rPr lang="en-US" dirty="0"/>
              <a:t>, R or Python or something else?</a:t>
            </a:r>
          </a:p>
          <a:p>
            <a:r>
              <a:rPr lang="en-US" dirty="0"/>
              <a:t>Second good example of technologies and why missing? Maybe class assignment </a:t>
            </a:r>
          </a:p>
          <a:p>
            <a:endParaRPr lang="en-US" dirty="0"/>
          </a:p>
          <a:p>
            <a:r>
              <a:rPr lang="en-US" dirty="0"/>
              <a:t>PDE – Partial Differential Equations </a:t>
            </a:r>
          </a:p>
          <a:p>
            <a:endParaRPr lang="en-US" dirty="0"/>
          </a:p>
          <a:p>
            <a:r>
              <a:rPr lang="en-US" dirty="0"/>
              <a:t>Future – some Software Developer resume examples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0FE594-F5E6-4D22-9D40-443FD709C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493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Interviewers may look up poster or presentation citations to learn more about your research, how you presented it and your role in the presentations.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Posters or presentations: For example, if a previous employer gave you a project as part of your work duties, highlighting it under the work section rather than listing it in the presentation section.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0FE594-F5E6-4D22-9D40-443FD709C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81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0FE594-F5E6-4D22-9D40-443FD709C14C}" type="slidenum">
              <a:rPr lang="en-US" smtClean="0"/>
              <a:t>15</a:t>
            </a:fld>
            <a:endParaRPr lang="en-US"/>
          </a:p>
        </p:txBody>
      </p:sp>
    </p:spTree>
    <p:extLst>
      <p:ext uri="{BB962C8B-B14F-4D97-AF65-F5344CB8AC3E}">
        <p14:creationId xmlns:p14="http://schemas.microsoft.com/office/powerpoint/2010/main" val="1273882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Developer/ Computer Science Example resume </a:t>
            </a:r>
          </a:p>
          <a:p>
            <a:endParaRPr lang="en-US" dirty="0"/>
          </a:p>
          <a:p>
            <a:r>
              <a:rPr lang="en-US" b="1" dirty="0"/>
              <a:t>Don’t forget your contact information, email and phone number</a:t>
            </a:r>
          </a:p>
          <a:p>
            <a:r>
              <a:rPr lang="en-US" dirty="0"/>
              <a:t>No pictures, fancy fonts or colors don’t scan or OCR well</a:t>
            </a:r>
          </a:p>
          <a:p>
            <a:endParaRPr lang="en-US" dirty="0"/>
          </a:p>
          <a:p>
            <a:r>
              <a:rPr lang="en-US" dirty="0"/>
              <a:t>We recommend you keep resumes to no longer than 2 pages with key skills noted on first page.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0FE594-F5E6-4D22-9D40-443FD709C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015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Science Example resume </a:t>
            </a:r>
          </a:p>
          <a:p>
            <a:endParaRPr lang="en-US" dirty="0"/>
          </a:p>
          <a:p>
            <a:r>
              <a:rPr lang="en-US" dirty="0"/>
              <a:t>Don’t forget your contact information, email and phone number</a:t>
            </a:r>
          </a:p>
          <a:p>
            <a:r>
              <a:rPr lang="en-US" dirty="0"/>
              <a:t>No pictures, fancy fonts or colors don’t scan or OCR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recommend you keep resumes to no longer than 2 pages with key skills noted on first page.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0FE594-F5E6-4D22-9D40-443FD709C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026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a:p>
            <a:r>
              <a:rPr lang="en-US" i="1" dirty="0"/>
              <a:t>Curriculum Vitae (</a:t>
            </a:r>
            <a:r>
              <a:rPr lang="en-US" dirty="0"/>
              <a:t>CV) is a full history of your academic credentials, so the length of the document is variable</a:t>
            </a:r>
          </a:p>
          <a:p>
            <a:r>
              <a:rPr lang="en-US" dirty="0"/>
              <a:t>Resume is a concise picture of your skills and qualifications for a specific position, so length tends to be shorter and dictated by years of experience (generally 1-2 pages).</a:t>
            </a:r>
          </a:p>
          <a:p>
            <a:endParaRPr lang="en-US" dirty="0"/>
          </a:p>
          <a:p>
            <a:r>
              <a:rPr lang="en-US" dirty="0"/>
              <a:t>Attendees will receive a follow-up email with information for internships and posting dates.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0FE594-F5E6-4D22-9D40-443FD709C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860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0FE594-F5E6-4D22-9D40-443FD709C14C}" type="slidenum">
              <a:rPr lang="en-US" smtClean="0"/>
              <a:t>2</a:t>
            </a:fld>
            <a:endParaRPr lang="en-US"/>
          </a:p>
        </p:txBody>
      </p:sp>
    </p:spTree>
    <p:extLst>
      <p:ext uri="{BB962C8B-B14F-4D97-AF65-F5344CB8AC3E}">
        <p14:creationId xmlns:p14="http://schemas.microsoft.com/office/powerpoint/2010/main" val="402800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ALTERNATE SLIDE</a:t>
            </a:r>
          </a:p>
          <a:p>
            <a:r>
              <a:rPr lang="en-US" dirty="0"/>
              <a:t>We are one of 17 DOE national laboratories in the nation, and one of 3 National Nuclear Security Administration national labs. We are a multi-purpose, multi-program national security lab and have the third largest budget, just behind LANL, in the DOE system.</a:t>
            </a:r>
          </a:p>
        </p:txBody>
      </p:sp>
      <p:sp>
        <p:nvSpPr>
          <p:cNvPr id="4" name="Slide Number Placeholder 3"/>
          <p:cNvSpPr>
            <a:spLocks noGrp="1"/>
          </p:cNvSpPr>
          <p:nvPr>
            <p:ph type="sldNum" sz="quarter" idx="10"/>
          </p:nvPr>
        </p:nvSpPr>
        <p:spPr/>
        <p:txBody>
          <a:bodyPr/>
          <a:lstStyle/>
          <a:p>
            <a:fld id="{8869BB2C-60BD-2E42-B11D-19D8677026BF}" type="slidenum">
              <a:rPr lang="en-US" smtClean="0"/>
              <a:pPr/>
              <a:t>3</a:t>
            </a:fld>
            <a:endParaRPr lang="en-US"/>
          </a:p>
        </p:txBody>
      </p:sp>
    </p:spTree>
    <p:extLst>
      <p:ext uri="{BB962C8B-B14F-4D97-AF65-F5344CB8AC3E}">
        <p14:creationId xmlns:p14="http://schemas.microsoft.com/office/powerpoint/2010/main" val="672884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1">
                    <a:lumMod val="50000"/>
                  </a:schemeClr>
                </a:solidFill>
              </a:rPr>
              <a:t>Owned by the Federal government, operated by LLNS, LLC</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accent1">
                  <a:lumMod val="50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1">
                    <a:lumMod val="50000"/>
                  </a:schemeClr>
                </a:solidFill>
              </a:rPr>
              <a:t>FY21 fact sheet: https://www.llnl.gov/sites/www/files/2022-05/LAB_AT_A_GLANCE_FY21.pdf</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accent1">
                  <a:lumMod val="50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1">
                    <a:lumMod val="50000"/>
                  </a:schemeClr>
                </a:solidFill>
              </a:rPr>
              <a:t>R&amp;D 100s: https://ipo.llnl.gov/index.php/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accent1">
                  <a:lumMod val="50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1">
                    <a:lumMod val="50000"/>
                  </a:schemeClr>
                </a:solidFill>
              </a:rPr>
              <a:t>$2.8B figure was confirmed in O&amp;B All Hands meeting on 6/8/22</a:t>
            </a:r>
          </a:p>
        </p:txBody>
      </p:sp>
      <p:sp>
        <p:nvSpPr>
          <p:cNvPr id="4" name="Slide Number Placeholder 3"/>
          <p:cNvSpPr>
            <a:spLocks noGrp="1"/>
          </p:cNvSpPr>
          <p:nvPr>
            <p:ph type="sldNum" sz="quarter" idx="10"/>
          </p:nvPr>
        </p:nvSpPr>
        <p:spPr/>
        <p:txBody>
          <a:bodyPr/>
          <a:lstStyle/>
          <a:p>
            <a:fld id="{8869BB2C-60BD-2E42-B11D-19D8677026BF}" type="slidenum">
              <a:rPr lang="en-US" smtClean="0"/>
              <a:pPr/>
              <a:t>4</a:t>
            </a:fld>
            <a:endParaRPr lang="en-US" dirty="0"/>
          </a:p>
        </p:txBody>
      </p:sp>
    </p:spTree>
    <p:extLst>
      <p:ext uri="{BB962C8B-B14F-4D97-AF65-F5344CB8AC3E}">
        <p14:creationId xmlns:p14="http://schemas.microsoft.com/office/powerpoint/2010/main" val="2771424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47500" lnSpcReduction="20000"/>
          </a:bodyPr>
          <a:lstStyle/>
          <a:p>
            <a:pPr defTabSz="465887">
              <a:defRPr/>
            </a:pPr>
            <a:r>
              <a:rPr lang="en-US" sz="1100" dirty="0"/>
              <a:t>At LLNL, our mission, simply put, is to apply frontier science and technology to enhance national security.</a:t>
            </a:r>
            <a:r>
              <a:rPr lang="en-US" dirty="0">
                <a:effectLst/>
              </a:rPr>
              <a:t> </a:t>
            </a:r>
          </a:p>
          <a:p>
            <a:endParaRPr lang="en-US" sz="1100" dirty="0"/>
          </a:p>
          <a:p>
            <a:r>
              <a:rPr lang="en-US" sz="1100" b="1" u="none" dirty="0"/>
              <a:t>A national security lab:</a:t>
            </a:r>
          </a:p>
          <a:p>
            <a:r>
              <a:rPr lang="en-US" sz="1100" dirty="0"/>
              <a:t>In addition to our primary responsibility to support strategic deterrence by ensuring the safety, security, and effectiveness of the U.S. nuclear stockpile; we work to counter the spread and potential use of nuclear, radiological, chemical, or biological weapons of mass destruction, including engaging in cooperative threat reduction activities around the world.</a:t>
            </a:r>
          </a:p>
          <a:p>
            <a:r>
              <a:rPr lang="en-US" sz="1100" dirty="0"/>
              <a:t> </a:t>
            </a:r>
          </a:p>
          <a:p>
            <a:r>
              <a:rPr lang="en-US" sz="1100" dirty="0"/>
              <a:t>As part of our broader national security mission, and in support of DOE's missions, we do R&amp;D in energy technologies and systems, expand the frontiers of fundamental science, and provide solutions to the nation’s warfighters.</a:t>
            </a:r>
          </a:p>
          <a:p>
            <a:r>
              <a:rPr lang="en-US" sz="1100" dirty="0"/>
              <a:t> </a:t>
            </a:r>
          </a:p>
          <a:p>
            <a:r>
              <a:rPr lang="en-US" sz="1100" dirty="0"/>
              <a:t>The Laboratory (1) works closely with academic institutions to advance fundamental research relevant to our missions and (2) supports STEM education to help train the technical workforce needed to meet future national security challenges. </a:t>
            </a:r>
          </a:p>
          <a:p>
            <a:r>
              <a:rPr lang="en-US" sz="1100" dirty="0"/>
              <a:t> </a:t>
            </a:r>
          </a:p>
          <a:p>
            <a:r>
              <a:rPr lang="en-US" sz="1100" dirty="0"/>
              <a:t>Partnering with industry through technology transfer and commercialization are critical elements in translating the Lab’s solutions to end-users, and to contributing to national security through enhancing economic competitiveness. By the nature of the Lab’s historic mission to deliver systems to the field, working closely with industry is part and parcel of our practice.</a:t>
            </a:r>
          </a:p>
          <a:p>
            <a:r>
              <a:rPr lang="en-US" sz="1100" dirty="0"/>
              <a:t> </a:t>
            </a:r>
          </a:p>
          <a:p>
            <a:r>
              <a:rPr lang="en-US" sz="1100" dirty="0"/>
              <a:t>There is an interconnectedness – a fabric – that runs through our programs. Our principal mission supporting the nuclear deterrent requires a set of capabilities – facilities and workforce, an approach to problem-solving, and a mission-first culture, that we’re able to apply to broader national security areas, as well as the broader set of DOE missions. In turn, the capabilities needed for our deterrence mission are strengthened and kept vigorous through the breadth of work we do.</a:t>
            </a:r>
          </a:p>
          <a:p>
            <a:r>
              <a:rPr lang="en-US" sz="1100" dirty="0"/>
              <a:t> </a:t>
            </a:r>
          </a:p>
          <a:p>
            <a:r>
              <a:rPr lang="en-US" sz="1100" dirty="0"/>
              <a:t>Now, this connection is self-evident for our work in nuclear nonproliferation and counter-proliferation, and our program applying all-source intelligence to foreign nuclear weapon assessments. But our combination of mission focus, pushing S&amp;T boundaries, and the need to anticipate disruptive developments, has led to our being looked to for all-WMD intelligence support, counterterrorism, forensics, and advances in aspects of cross-domain deterrence – such as cyber security, space situational awareness, and ISR (</a:t>
            </a:r>
            <a:r>
              <a:rPr lang="en-US" sz="1200" b="0" i="0" kern="1200" dirty="0">
                <a:solidFill>
                  <a:schemeClr val="tx1"/>
                </a:solidFill>
                <a:effectLst/>
                <a:latin typeface="Arial"/>
                <a:ea typeface="+mn-ea"/>
                <a:cs typeface="+mn-cs"/>
              </a:rPr>
              <a:t>intelligence, surveillance, and reconnaissance)</a:t>
            </a:r>
            <a:r>
              <a:rPr lang="en-US" sz="1100" dirty="0"/>
              <a:t>. </a:t>
            </a:r>
          </a:p>
          <a:p>
            <a:r>
              <a:rPr lang="en-US" sz="1100" dirty="0"/>
              <a:t> </a:t>
            </a:r>
          </a:p>
          <a:p>
            <a:r>
              <a:rPr lang="en-US" sz="1100" dirty="0"/>
              <a:t>The connection is perhaps a bit less obvious in an area such as climate change, but testing the frontiers based on our mission and capability led Livermore to pioneer the first global circulation models – to understand fallout and the question of “nuclear winter.” These GCMs were the forerunners of modern climate prediction codes, and we have maintained a unique role for DOE – and the IPCC – in evaluating and diagnosing climate models. In fact, it was a Livermore scientist who authored the chapter of the 1995 IPCC report that first identified a “discernible human impact on climate,” a particularly consequential example of changing the game. This work contributed to the 2007 Nobel Peace Prize, awarded to the IPCC and former VP Al Gore.</a:t>
            </a:r>
          </a:p>
          <a:p>
            <a:endParaRPr lang="en-US" sz="1100" dirty="0"/>
          </a:p>
          <a:p>
            <a:pPr defTabSz="465887">
              <a:defRPr/>
            </a:pPr>
            <a:r>
              <a:rPr lang="en-US" sz="1100" b="1" dirty="0">
                <a:effectLst/>
              </a:rPr>
              <a:t>Other examples:</a:t>
            </a:r>
            <a:endParaRPr lang="en-US" sz="1100" b="1" dirty="0"/>
          </a:p>
          <a:p>
            <a:r>
              <a:rPr lang="en-US" sz="1100" dirty="0"/>
              <a:t>Right now, our priority is to deliver the stockpile modernization plan of record, including the W80-4 LEP for the LRSO cruise missile, and technology development for IW-1, the W78/88-1 LEP, which is scheduled to</a:t>
            </a:r>
            <a:r>
              <a:rPr lang="nl-NL" sz="1100" dirty="0"/>
              <a:t> begin</a:t>
            </a:r>
            <a:r>
              <a:rPr lang="en-US" sz="1100" dirty="0"/>
              <a:t> in FY20. Our goal is to provide a set of cost-aware options for life-extending and improving safety and surety of these systems. To do this, as well as to perform ongoing annual stockpile assessments, we rely on a suite of science tools, research efforts, and advanced development that define the science and technology base of the Laboratory. </a:t>
            </a:r>
          </a:p>
          <a:p>
            <a:r>
              <a:rPr lang="en-US" sz="1100" dirty="0"/>
              <a:t> </a:t>
            </a:r>
          </a:p>
          <a:p>
            <a:r>
              <a:rPr lang="en-US" sz="1100" dirty="0"/>
              <a:t>We are also in the process of improving our tools, such as through recently fielding the 125-pf Sierra system in 2018. Our HPC and simulation capabilities represent the integrating machinery for testing warheads, as underground tests were in a previous era. </a:t>
            </a:r>
          </a:p>
          <a:p>
            <a:r>
              <a:rPr lang="en-US" sz="1100" dirty="0"/>
              <a:t> </a:t>
            </a:r>
          </a:p>
          <a:p>
            <a:r>
              <a:rPr lang="en-US" sz="1100" dirty="0"/>
              <a:t>The National Ignition Facility (NIF) is a stockpile stewardship workhorse, regularly performing more than 400 shots each year for NNSA, other national security sponsors, and academic users. Plutonium experiments on NIF collect unique data under primary operating conditions that will directly impact our simulation codes. As the only facility in the world capable of achieving temperatures and pressures characteristic of thermonuclear systems, NIF delivers unique, crucial data on material properties, nuclear physics, radiation transport, and hydrodynamics. Its value to stockpile stewardship was demonstrated in the role it played in resolving a decades-old quandary in the nuclear test database concerning energy balance. It has been featured on the cover of </a:t>
            </a:r>
            <a:r>
              <a:rPr lang="en-US" sz="1100" i="1" dirty="0"/>
              <a:t>Science</a:t>
            </a:r>
            <a:r>
              <a:rPr lang="en-US" sz="1100" dirty="0"/>
              <a:t> magazine for recreating conditions at the center of Jupiter. </a:t>
            </a:r>
          </a:p>
        </p:txBody>
      </p:sp>
      <p:sp>
        <p:nvSpPr>
          <p:cNvPr id="4" name="Slide Number Placeholder 3"/>
          <p:cNvSpPr>
            <a:spLocks noGrp="1"/>
          </p:cNvSpPr>
          <p:nvPr>
            <p:ph type="sldNum" sz="quarter" idx="10"/>
          </p:nvPr>
        </p:nvSpPr>
        <p:spPr/>
        <p:txBody>
          <a:bodyPr/>
          <a:lstStyle/>
          <a:p>
            <a:fld id="{8869BB2C-60BD-2E42-B11D-19D8677026BF}" type="slidenum">
              <a:rPr lang="en-US" smtClean="0"/>
              <a:pPr/>
              <a:t>5</a:t>
            </a:fld>
            <a:endParaRPr lang="en-US" dirty="0"/>
          </a:p>
        </p:txBody>
      </p:sp>
    </p:spTree>
    <p:extLst>
      <p:ext uri="{BB962C8B-B14F-4D97-AF65-F5344CB8AC3E}">
        <p14:creationId xmlns:p14="http://schemas.microsoft.com/office/powerpoint/2010/main" val="1931073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Large funding in Nuclear Weapons Program has led to scientific discoveries apply in other disciplines.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69BB2C-60BD-2E42-B11D-19D8677026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935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69BB2C-60BD-2E42-B11D-19D8677026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9640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b="1" dirty="0" err="1"/>
              <a:t>R</a:t>
            </a:r>
            <a:r>
              <a:rPr lang="en-US" b="1" baseline="-25000" dirty="0" err="1"/>
              <a:t>peak</a:t>
            </a:r>
            <a:r>
              <a:rPr lang="en-US" dirty="0"/>
              <a:t> values are calculated using the advertised clock rate of the CPU. For the efficiency of the systems you should take into account the Turbo CPU clock rate where it applies.</a:t>
            </a:r>
          </a:p>
          <a:p>
            <a:endParaRPr lang="en-US" dirty="0"/>
          </a:p>
          <a:p>
            <a:r>
              <a:rPr lang="en-US" dirty="0"/>
              <a:t>LLNL has a total of six machines on the TOP500 List, also tops among supercomputing centers. The other systems making the list were the Penguin/Intel CTS-1 commodity clusters Jade and Quartz, at 211 and 212 respectively. </a:t>
            </a:r>
          </a:p>
          <a:p>
            <a:endParaRPr lang="en-US" dirty="0"/>
          </a:p>
          <a:p>
            <a:r>
              <a:rPr lang="en-US" b="1" dirty="0"/>
              <a:t>El Capitan is currently being build and will be fully deployed in 20S3 2.0 </a:t>
            </a:r>
            <a:r>
              <a:rPr lang="en-US" b="1" dirty="0" err="1"/>
              <a:t>exaFLOPs</a:t>
            </a:r>
            <a:endParaRPr lang="en-US" b="1" dirty="0"/>
          </a:p>
          <a:p>
            <a:r>
              <a:rPr lang="en-US" b="0" dirty="0"/>
              <a:t>Will be the worlds most powerful supercomputer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69BB2C-60BD-2E42-B11D-19D8677026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602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on the left</a:t>
            </a:r>
          </a:p>
          <a:p>
            <a:endParaRPr lang="en-US" dirty="0"/>
          </a:p>
          <a:p>
            <a:r>
              <a:rPr lang="en-US" dirty="0"/>
              <a:t>What is the purpose of a resume?</a:t>
            </a:r>
          </a:p>
          <a:p>
            <a:r>
              <a:rPr lang="en-US" dirty="0"/>
              <a:t>Resume is a concise picture of your skills and qualifications for a specific position, so length tends to be shorter and dictated by years of experience (generally 1-2 pages).</a:t>
            </a:r>
          </a:p>
          <a:p>
            <a:endParaRPr lang="en-US" dirty="0"/>
          </a:p>
          <a:p>
            <a:endParaRPr lang="en-US" dirty="0"/>
          </a:p>
          <a:p>
            <a:r>
              <a:rPr lang="en-US" dirty="0"/>
              <a:t>Recommended resume order on the right </a:t>
            </a:r>
          </a:p>
          <a:p>
            <a:r>
              <a:rPr lang="en-US" dirty="0"/>
              <a:t>This order allows hiring mangers to quickly scan you resume for key skills to fill their project needs.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0FE594-F5E6-4D22-9D40-443FD709C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217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976AD3-62A2-4640-AA4F-860C62192B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33" b="22452"/>
          <a:stretch/>
        </p:blipFill>
        <p:spPr>
          <a:xfrm>
            <a:off x="0" y="248035"/>
            <a:ext cx="12192000" cy="6335107"/>
          </a:xfrm>
          <a:prstGeom prst="rect">
            <a:avLst/>
          </a:prstGeom>
        </p:spPr>
      </p:pic>
      <p:sp>
        <p:nvSpPr>
          <p:cNvPr id="7" name="Rectangle 6">
            <a:extLst>
              <a:ext uri="{FF2B5EF4-FFF2-40B4-BE49-F238E27FC236}">
                <a16:creationId xmlns:a16="http://schemas.microsoft.com/office/drawing/2014/main" id="{8EA3F9AB-E37F-5C4B-A9EC-7C8730FCA1A9}"/>
              </a:ext>
            </a:extLst>
          </p:cNvPr>
          <p:cNvSpPr/>
          <p:nvPr userDrawn="1"/>
        </p:nvSpPr>
        <p:spPr bwMode="auto">
          <a:xfrm>
            <a:off x="0" y="6578728"/>
            <a:ext cx="12192000" cy="294255"/>
          </a:xfrm>
          <a:prstGeom prst="rect">
            <a:avLst/>
          </a:prstGeom>
          <a:solidFill>
            <a:schemeClr val="accent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pic>
        <p:nvPicPr>
          <p:cNvPr id="11" name="Picture 10">
            <a:extLst>
              <a:ext uri="{FF2B5EF4-FFF2-40B4-BE49-F238E27FC236}">
                <a16:creationId xmlns:a16="http://schemas.microsoft.com/office/drawing/2014/main" id="{251A5628-C05F-0E40-A3BF-F6BD56475FE0}"/>
              </a:ext>
            </a:extLst>
          </p:cNvPr>
          <p:cNvPicPr>
            <a:picLocks noChangeAspect="1"/>
          </p:cNvPicPr>
          <p:nvPr userDrawn="1"/>
        </p:nvPicPr>
        <p:blipFill>
          <a:blip r:embed="rId3" cstate="screen">
            <a:lum bright="70000" contrast="-70000"/>
            <a:extLst>
              <a:ext uri="{28A0092B-C50C-407E-A947-70E740481C1C}">
                <a14:useLocalDpi xmlns:a14="http://schemas.microsoft.com/office/drawing/2010/main"/>
              </a:ext>
            </a:extLst>
          </a:blip>
          <a:stretch>
            <a:fillRect/>
          </a:stretch>
        </p:blipFill>
        <p:spPr>
          <a:xfrm>
            <a:off x="11387590" y="6603204"/>
            <a:ext cx="617065" cy="237853"/>
          </a:xfrm>
          <a:prstGeom prst="rect">
            <a:avLst/>
          </a:prstGeom>
        </p:spPr>
      </p:pic>
      <p:pic>
        <p:nvPicPr>
          <p:cNvPr id="3" name="Picture 2">
            <a:extLst>
              <a:ext uri="{FF2B5EF4-FFF2-40B4-BE49-F238E27FC236}">
                <a16:creationId xmlns:a16="http://schemas.microsoft.com/office/drawing/2014/main" id="{D8667401-8585-8342-9E91-7395B9EF29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387590" y="216111"/>
            <a:ext cx="611532" cy="611532"/>
          </a:xfrm>
          <a:prstGeom prst="rect">
            <a:avLst/>
          </a:prstGeom>
        </p:spPr>
      </p:pic>
      <p:sp>
        <p:nvSpPr>
          <p:cNvPr id="2" name="Rectangle 1">
            <a:extLst>
              <a:ext uri="{FF2B5EF4-FFF2-40B4-BE49-F238E27FC236}">
                <a16:creationId xmlns:a16="http://schemas.microsoft.com/office/drawing/2014/main" id="{99197D16-6946-4349-B8C0-5C056AA094A4}"/>
              </a:ext>
            </a:extLst>
          </p:cNvPr>
          <p:cNvSpPr/>
          <p:nvPr userDrawn="1"/>
        </p:nvSpPr>
        <p:spPr>
          <a:xfrm>
            <a:off x="62523" y="6587576"/>
            <a:ext cx="12129479" cy="225254"/>
          </a:xfrm>
          <a:prstGeom prst="rect">
            <a:avLst/>
          </a:prstGeom>
        </p:spPr>
        <p:txBody>
          <a:bodyPr wrap="square">
            <a:spAutoFit/>
          </a:bodyPr>
          <a:lstStyle/>
          <a:p>
            <a:pPr marL="0" algn="l" defTabSz="609593" rtl="0" eaLnBrk="1" latinLnBrk="0" hangingPunct="1">
              <a:lnSpc>
                <a:spcPts val="1093"/>
              </a:lnSpc>
              <a:spcAft>
                <a:spcPts val="800"/>
              </a:spcAft>
            </a:pPr>
            <a:r>
              <a:rPr lang="en-US" sz="800" b="0" i="0" kern="1200" dirty="0">
                <a:solidFill>
                  <a:schemeClr val="bg1"/>
                </a:solidFill>
                <a:effectLst/>
                <a:latin typeface="Avenir Light" panose="020B0402020203020204" pitchFamily="34" charset="77"/>
                <a:ea typeface="+mn-ea"/>
                <a:cs typeface="Arial"/>
              </a:rPr>
              <a:t>LLNL-PRES-830343</a:t>
            </a:r>
            <a:r>
              <a:rPr lang="is-IS" sz="800" b="0" i="0" kern="1200" dirty="0">
                <a:solidFill>
                  <a:schemeClr val="bg1"/>
                </a:solidFill>
                <a:effectLst/>
                <a:latin typeface="Avenir Light" panose="020B0402020203020204" pitchFamily="34" charset="77"/>
                <a:ea typeface="+mn-ea"/>
                <a:cs typeface="Arial"/>
              </a:rPr>
              <a:t>	</a:t>
            </a:r>
            <a:r>
              <a:rPr lang="en-US" sz="800" b="0" i="0" kern="1200" dirty="0">
                <a:solidFill>
                  <a:schemeClr val="bg1"/>
                </a:solidFill>
                <a:effectLst/>
                <a:latin typeface="Avenir Light" panose="020B0402020203020204" pitchFamily="34" charset="77"/>
                <a:ea typeface="+mn-ea"/>
                <a:cs typeface="Arial"/>
              </a:rPr>
              <a:t>This work was performed under the auspices of the</a:t>
            </a:r>
            <a:r>
              <a:rPr lang="en-US" sz="800" b="0" i="0" kern="1200" baseline="0" dirty="0">
                <a:solidFill>
                  <a:schemeClr val="bg1"/>
                </a:solidFill>
                <a:effectLst/>
                <a:latin typeface="Avenir Light" panose="020B0402020203020204" pitchFamily="34" charset="77"/>
                <a:ea typeface="+mn-ea"/>
                <a:cs typeface="Arial"/>
              </a:rPr>
              <a:t> </a:t>
            </a:r>
            <a:r>
              <a:rPr lang="en-US" sz="800" b="0" i="0" kern="1200" dirty="0">
                <a:solidFill>
                  <a:schemeClr val="bg1"/>
                </a:solidFill>
                <a:effectLst/>
                <a:latin typeface="Avenir Light" panose="020B0402020203020204" pitchFamily="34" charset="77"/>
                <a:ea typeface="+mn-ea"/>
                <a:cs typeface="Arial"/>
              </a:rPr>
              <a:t>U.S. Department of Energy by Lawrence Livermore National Laboratory under contract DE-AC52-07NA27344.</a:t>
            </a:r>
            <a:r>
              <a:rPr lang="en-US" sz="800" b="0" i="0" kern="1200" baseline="0" dirty="0">
                <a:solidFill>
                  <a:schemeClr val="bg1"/>
                </a:solidFill>
                <a:effectLst/>
                <a:latin typeface="Avenir Light" panose="020B0402020203020204" pitchFamily="34" charset="77"/>
                <a:ea typeface="+mn-ea"/>
                <a:cs typeface="Arial"/>
              </a:rPr>
              <a:t> </a:t>
            </a:r>
            <a:r>
              <a:rPr lang="en-US" sz="800" b="0" i="0" kern="1200" dirty="0">
                <a:solidFill>
                  <a:schemeClr val="bg1"/>
                </a:solidFill>
                <a:effectLst/>
                <a:latin typeface="Avenir Light" panose="020B0402020203020204" pitchFamily="34" charset="77"/>
                <a:ea typeface="+mn-ea"/>
                <a:cs typeface="Arial"/>
              </a:rPr>
              <a:t>Lawrence Livermore National Security, LLC</a:t>
            </a:r>
          </a:p>
        </p:txBody>
      </p:sp>
    </p:spTree>
    <p:extLst>
      <p:ext uri="{BB962C8B-B14F-4D97-AF65-F5344CB8AC3E}">
        <p14:creationId xmlns:p14="http://schemas.microsoft.com/office/powerpoint/2010/main" val="119555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0"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3151474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
        <p:nvSpPr>
          <p:cNvPr id="6" name="Title 5"/>
          <p:cNvSpPr>
            <a:spLocks noGrp="1"/>
          </p:cNvSpPr>
          <p:nvPr>
            <p:ph type="title"/>
          </p:nvPr>
        </p:nvSpPr>
        <p:spPr>
          <a:xfrm>
            <a:off x="5" y="4"/>
            <a:ext cx="12191998"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6"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11"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830558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Tree>
    <p:extLst>
      <p:ext uri="{BB962C8B-B14F-4D97-AF65-F5344CB8AC3E}">
        <p14:creationId xmlns:p14="http://schemas.microsoft.com/office/powerpoint/2010/main" val="2613103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572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962469" y="5437487"/>
            <a:ext cx="4803648" cy="607808"/>
          </a:xfrm>
          <a:prstGeom prst="rect">
            <a:avLst/>
          </a:prstGeom>
        </p:spPr>
      </p:pic>
      <p:sp>
        <p:nvSpPr>
          <p:cNvPr id="2" name="Rectangle 1">
            <a:extLst>
              <a:ext uri="{FF2B5EF4-FFF2-40B4-BE49-F238E27FC236}">
                <a16:creationId xmlns:a16="http://schemas.microsoft.com/office/drawing/2014/main" id="{42EC27E8-8240-D345-AB2B-D499773DFD00}"/>
              </a:ext>
            </a:extLst>
          </p:cNvPr>
          <p:cNvSpPr/>
          <p:nvPr userDrawn="1"/>
        </p:nvSpPr>
        <p:spPr>
          <a:xfrm>
            <a:off x="6096000" y="5633327"/>
            <a:ext cx="4462272" cy="461665"/>
          </a:xfrm>
          <a:prstGeom prst="rect">
            <a:avLst/>
          </a:prstGeom>
        </p:spPr>
        <p:txBody>
          <a:bodyPr wrap="square">
            <a:spAutoFit/>
          </a:bodyPr>
          <a:lstStyle/>
          <a:p>
            <a:pPr marL="0" algn="l" defTabSz="457206" rtl="0" eaLnBrk="1" latinLnBrk="0" hangingPunct="1">
              <a:lnSpc>
                <a:spcPct val="100000"/>
              </a:lnSpc>
              <a:spcAft>
                <a:spcPts val="600"/>
              </a:spcAft>
            </a:pPr>
            <a:r>
              <a:rPr lang="en-US" sz="800" kern="1200" dirty="0">
                <a:solidFill>
                  <a:schemeClr val="bg1"/>
                </a:solidFill>
                <a:effectLst/>
                <a:latin typeface="Arial"/>
                <a:ea typeface="+mn-ea"/>
                <a:cs typeface="Arial"/>
              </a:rPr>
              <a:t>This work was performed under the auspices of the</a:t>
            </a:r>
            <a:r>
              <a:rPr lang="en-US" sz="800" kern="1200" baseline="0" dirty="0">
                <a:solidFill>
                  <a:schemeClr val="bg1"/>
                </a:solidFill>
                <a:effectLst/>
                <a:latin typeface="Arial"/>
                <a:ea typeface="+mn-ea"/>
                <a:cs typeface="Arial"/>
              </a:rPr>
              <a:t> </a:t>
            </a:r>
            <a:r>
              <a:rPr lang="en-US" sz="800" kern="1200" dirty="0">
                <a:solidFill>
                  <a:schemeClr val="bg1"/>
                </a:solidFill>
                <a:effectLst/>
                <a:latin typeface="Arial"/>
                <a:ea typeface="+mn-ea"/>
                <a:cs typeface="Arial"/>
              </a:rPr>
              <a:t>U.S. Department of Energy by Lawrence Livermore National Laboratory under contract DE-AC52-07NA27344.</a:t>
            </a:r>
            <a:r>
              <a:rPr lang="en-US" sz="800" kern="1200" baseline="0" dirty="0">
                <a:solidFill>
                  <a:schemeClr val="bg1"/>
                </a:solidFill>
                <a:effectLst/>
                <a:latin typeface="Arial"/>
                <a:ea typeface="+mn-ea"/>
                <a:cs typeface="Arial"/>
              </a:rPr>
              <a:t> </a:t>
            </a:r>
            <a:r>
              <a:rPr lang="en-US" sz="800" kern="1200" dirty="0">
                <a:solidFill>
                  <a:schemeClr val="bg1"/>
                </a:solidFill>
                <a:effectLst/>
                <a:latin typeface="Arial"/>
                <a:ea typeface="+mn-ea"/>
                <a:cs typeface="Arial"/>
              </a:rPr>
              <a:t>Lawrence Livermore National Security, LLC</a:t>
            </a:r>
          </a:p>
        </p:txBody>
      </p:sp>
      <p:sp>
        <p:nvSpPr>
          <p:cNvPr id="5" name="Rectangle 4">
            <a:extLst>
              <a:ext uri="{FF2B5EF4-FFF2-40B4-BE49-F238E27FC236}">
                <a16:creationId xmlns:a16="http://schemas.microsoft.com/office/drawing/2014/main" id="{F7DCEF98-5B83-904D-A546-D94FFDC12EA1}"/>
              </a:ext>
            </a:extLst>
          </p:cNvPr>
          <p:cNvSpPr/>
          <p:nvPr userDrawn="1"/>
        </p:nvSpPr>
        <p:spPr>
          <a:xfrm>
            <a:off x="6096003" y="4210497"/>
            <a:ext cx="5314121" cy="132343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887623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B13290-194C-1840-A49D-365A7D02BFB1}"/>
              </a:ext>
            </a:extLst>
          </p:cNvPr>
          <p:cNvSpPr/>
          <p:nvPr userDrawn="1"/>
        </p:nvSpPr>
        <p:spPr>
          <a:xfrm>
            <a:off x="-4570" y="6321584"/>
            <a:ext cx="12204700" cy="544880"/>
          </a:xfrm>
          <a:prstGeom prst="rect">
            <a:avLst/>
          </a:prstGeom>
          <a:gradFill flip="none" rotWithShape="1">
            <a:gsLst>
              <a:gs pos="100000">
                <a:srgbClr val="294861"/>
              </a:gs>
              <a:gs pos="88000">
                <a:schemeClr val="accent1">
                  <a:lumMod val="50000"/>
                </a:schemeClr>
              </a:gs>
              <a:gs pos="21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endParaRPr lang="en-US" sz="1800" dirty="0">
              <a:latin typeface="Arial"/>
            </a:endParaRPr>
          </a:p>
        </p:txBody>
      </p:sp>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505" y="3193257"/>
            <a:ext cx="12192505"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2" y="2024863"/>
            <a:ext cx="7505700"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Box 13"/>
          <p:cNvSpPr txBox="1"/>
          <p:nvPr userDrawn="1"/>
        </p:nvSpPr>
        <p:spPr>
          <a:xfrm>
            <a:off x="91181" y="6416001"/>
            <a:ext cx="6004820" cy="203133"/>
          </a:xfrm>
          <a:prstGeom prst="rect">
            <a:avLst/>
          </a:prstGeom>
          <a:noFill/>
          <a:effectLst/>
        </p:spPr>
        <p:txBody>
          <a:bodyPr wrap="square" rtlCol="0">
            <a:spAutoFit/>
          </a:bodyPr>
          <a:lstStyle/>
          <a:p>
            <a:pPr marL="0" algn="l" defTabSz="457206" rtl="0" eaLnBrk="1" latinLnBrk="0" hangingPunct="1">
              <a:lnSpc>
                <a:spcPct val="90000"/>
              </a:lnSpc>
              <a:spcAft>
                <a:spcPts val="300"/>
              </a:spcAft>
            </a:pPr>
            <a:r>
              <a:rPr lang="en-US" sz="800" kern="1200" dirty="0">
                <a:solidFill>
                  <a:schemeClr val="bg1"/>
                </a:solidFill>
                <a:effectLst/>
                <a:latin typeface="Arial"/>
                <a:ea typeface="+mn-ea"/>
                <a:cs typeface="Arial"/>
              </a:rPr>
              <a:t>LLNL-PRES-839753</a:t>
            </a:r>
          </a:p>
        </p:txBody>
      </p:sp>
      <p:pic>
        <p:nvPicPr>
          <p:cNvPr id="18" name="Picture 17" descr="LLNL_Logo_WHT-LR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76084" y="6446833"/>
            <a:ext cx="2487168" cy="314705"/>
          </a:xfrm>
          <a:prstGeom prst="rect">
            <a:avLst/>
          </a:prstGeom>
        </p:spPr>
      </p:pic>
      <p:sp>
        <p:nvSpPr>
          <p:cNvPr id="20" name="Rectangle 19"/>
          <p:cNvSpPr/>
          <p:nvPr userDrawn="1"/>
        </p:nvSpPr>
        <p:spPr>
          <a:xfrm>
            <a:off x="0" y="1"/>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3" name="Text Placeholder 2"/>
          <p:cNvSpPr>
            <a:spLocks noGrp="1"/>
          </p:cNvSpPr>
          <p:nvPr>
            <p:ph type="body" sz="quarter" idx="14" hasCustomPrompt="1"/>
          </p:nvPr>
        </p:nvSpPr>
        <p:spPr>
          <a:xfrm>
            <a:off x="6096002" y="3096715"/>
            <a:ext cx="6096000" cy="477838"/>
          </a:xfrm>
        </p:spPr>
        <p:txBody>
          <a:bodyPr rIns="182880" anchor="b" anchorCtr="0">
            <a:noAutofit/>
          </a:bodyPr>
          <a:lstStyle>
            <a:lvl1pPr marL="57151" indent="0" algn="r">
              <a:spcBef>
                <a:spcPts val="0"/>
              </a:spcBef>
              <a:buNone/>
              <a:defRPr sz="1600" b="0"/>
            </a:lvl1pPr>
            <a:lvl2pPr marL="342905" indent="0" algn="r">
              <a:buNone/>
              <a:defRPr sz="1600" b="0"/>
            </a:lvl2pPr>
            <a:lvl3pPr marL="628658" indent="0" algn="r">
              <a:buNone/>
              <a:defRPr sz="1600" b="0"/>
            </a:lvl3pPr>
            <a:lvl4pPr marL="857261" indent="0" algn="r">
              <a:buNone/>
              <a:defRPr sz="1600" b="0"/>
            </a:lvl4pPr>
            <a:lvl5pPr marL="1085864" indent="0" algn="r">
              <a:buNone/>
              <a:defRPr sz="1600" b="0"/>
            </a:lvl5pPr>
          </a:lstStyle>
          <a:p>
            <a:pPr lvl="0"/>
            <a:r>
              <a:rPr lang="en-US" dirty="0"/>
              <a:t>Authors Name</a:t>
            </a:r>
          </a:p>
          <a:p>
            <a:pPr lvl="0"/>
            <a:r>
              <a:rPr lang="en-US" dirty="0"/>
              <a:t>Title</a:t>
            </a:r>
          </a:p>
        </p:txBody>
      </p:sp>
    </p:spTree>
    <p:extLst>
      <p:ext uri="{BB962C8B-B14F-4D97-AF65-F5344CB8AC3E}">
        <p14:creationId xmlns:p14="http://schemas.microsoft.com/office/powerpoint/2010/main" val="1553277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3670366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1"/>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2733365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0"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11483923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20"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979597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800"/>
              </a:spcBef>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eaLnBrk="1" latinLnBrk="0" hangingPunct="1"/>
            <a:r>
              <a:rPr lang="en-US" dirty="0"/>
              <a:t>Click to edit Master text styles</a:t>
            </a:r>
          </a:p>
          <a:p>
            <a:pPr lvl="1" eaLnBrk="1" latinLnBrk="0" hangingPunct="1"/>
            <a:r>
              <a:rPr lang="en-US" dirty="0"/>
              <a:t>Second level</a:t>
            </a:r>
          </a:p>
        </p:txBody>
      </p:sp>
      <p:sp>
        <p:nvSpPr>
          <p:cNvPr id="6" name="Slide Number Placeholder 5"/>
          <p:cNvSpPr>
            <a:spLocks noGrp="1"/>
          </p:cNvSpPr>
          <p:nvPr>
            <p:ph type="sldNum" sz="quarter" idx="12"/>
          </p:nvPr>
        </p:nvSpPr>
        <p:spPr/>
        <p:txBody>
          <a:bodyPr/>
          <a:lstStyle/>
          <a:p>
            <a:fld id="{F621BA9E-024D-DE4D-A8C8-2AC39C7987FF}" type="slidenum">
              <a:rPr lang="en-US" smtClean="0"/>
              <a:pPr/>
              <a:t>‹#›</a:t>
            </a:fld>
            <a:endParaRPr lang="en-US"/>
          </a:p>
        </p:txBody>
      </p:sp>
      <p:sp>
        <p:nvSpPr>
          <p:cNvPr id="8" name="Title Placeholder 1"/>
          <p:cNvSpPr>
            <a:spLocks noGrp="1"/>
          </p:cNvSpPr>
          <p:nvPr>
            <p:ph type="title"/>
          </p:nvPr>
        </p:nvSpPr>
        <p:spPr>
          <a:xfrm>
            <a:off x="609600" y="106681"/>
            <a:ext cx="10972800" cy="1112520"/>
          </a:xfrm>
          <a:prstGeom prst="rect">
            <a:avLst/>
          </a:prstGeom>
          <a:noFill/>
          <a:effectLst/>
        </p:spPr>
        <p:txBody>
          <a:bodyPr vert="horz" lIns="91440" rIns="45720" rtlCol="0" anchor="ctr">
            <a:noAutofit/>
            <a:scene3d>
              <a:camera prst="orthographicFront"/>
              <a:lightRig rig="threePt" dir="t">
                <a:rot lat="0" lon="0" rev="4800000"/>
              </a:lightRig>
            </a:scene3d>
            <a:sp3d prstMaterial="matte"/>
          </a:bodyPr>
          <a:lstStyle/>
          <a:p>
            <a:r>
              <a:rPr kumimoji="0" lang="en-US" dirty="0"/>
              <a:t>Click to edit Master title style</a:t>
            </a:r>
          </a:p>
        </p:txBody>
      </p:sp>
    </p:spTree>
    <p:extLst>
      <p:ext uri="{BB962C8B-B14F-4D97-AF65-F5344CB8AC3E}">
        <p14:creationId xmlns:p14="http://schemas.microsoft.com/office/powerpoint/2010/main" val="1674430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0"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71807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
        <p:nvSpPr>
          <p:cNvPr id="6" name="Title 5"/>
          <p:cNvSpPr>
            <a:spLocks noGrp="1"/>
          </p:cNvSpPr>
          <p:nvPr>
            <p:ph type="title"/>
          </p:nvPr>
        </p:nvSpPr>
        <p:spPr>
          <a:xfrm>
            <a:off x="5" y="4"/>
            <a:ext cx="12191998"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6"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11"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2052814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Tree>
    <p:extLst>
      <p:ext uri="{BB962C8B-B14F-4D97-AF65-F5344CB8AC3E}">
        <p14:creationId xmlns:p14="http://schemas.microsoft.com/office/powerpoint/2010/main" val="89955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0037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962469" y="5437487"/>
            <a:ext cx="4803648" cy="607808"/>
          </a:xfrm>
          <a:prstGeom prst="rect">
            <a:avLst/>
          </a:prstGeom>
        </p:spPr>
      </p:pic>
      <p:sp>
        <p:nvSpPr>
          <p:cNvPr id="2" name="Rectangle 1">
            <a:extLst>
              <a:ext uri="{FF2B5EF4-FFF2-40B4-BE49-F238E27FC236}">
                <a16:creationId xmlns:a16="http://schemas.microsoft.com/office/drawing/2014/main" id="{42EC27E8-8240-D345-AB2B-D499773DFD00}"/>
              </a:ext>
            </a:extLst>
          </p:cNvPr>
          <p:cNvSpPr/>
          <p:nvPr userDrawn="1"/>
        </p:nvSpPr>
        <p:spPr>
          <a:xfrm>
            <a:off x="6096000" y="5633327"/>
            <a:ext cx="4462272" cy="461665"/>
          </a:xfrm>
          <a:prstGeom prst="rect">
            <a:avLst/>
          </a:prstGeom>
        </p:spPr>
        <p:txBody>
          <a:bodyPr wrap="square">
            <a:spAutoFit/>
          </a:bodyPr>
          <a:lstStyle/>
          <a:p>
            <a:pPr marL="0" algn="l" defTabSz="457206" rtl="0" eaLnBrk="1" latinLnBrk="0" hangingPunct="1">
              <a:lnSpc>
                <a:spcPct val="100000"/>
              </a:lnSpc>
              <a:spcAft>
                <a:spcPts val="600"/>
              </a:spcAft>
            </a:pPr>
            <a:r>
              <a:rPr lang="en-US" sz="800" kern="1200" dirty="0">
                <a:solidFill>
                  <a:schemeClr val="bg1"/>
                </a:solidFill>
                <a:effectLst/>
                <a:latin typeface="Arial"/>
                <a:ea typeface="+mn-ea"/>
                <a:cs typeface="Arial"/>
              </a:rPr>
              <a:t>This work was performed under the auspices of the</a:t>
            </a:r>
            <a:r>
              <a:rPr lang="en-US" sz="800" kern="1200" baseline="0" dirty="0">
                <a:solidFill>
                  <a:schemeClr val="bg1"/>
                </a:solidFill>
                <a:effectLst/>
                <a:latin typeface="Arial"/>
                <a:ea typeface="+mn-ea"/>
                <a:cs typeface="Arial"/>
              </a:rPr>
              <a:t> </a:t>
            </a:r>
            <a:r>
              <a:rPr lang="en-US" sz="800" kern="1200" dirty="0">
                <a:solidFill>
                  <a:schemeClr val="bg1"/>
                </a:solidFill>
                <a:effectLst/>
                <a:latin typeface="Arial"/>
                <a:ea typeface="+mn-ea"/>
                <a:cs typeface="Arial"/>
              </a:rPr>
              <a:t>U.S. Department of Energy by Lawrence Livermore National Laboratory under contract DE-AC52-07NA27344.</a:t>
            </a:r>
            <a:r>
              <a:rPr lang="en-US" sz="800" kern="1200" baseline="0" dirty="0">
                <a:solidFill>
                  <a:schemeClr val="bg1"/>
                </a:solidFill>
                <a:effectLst/>
                <a:latin typeface="Arial"/>
                <a:ea typeface="+mn-ea"/>
                <a:cs typeface="Arial"/>
              </a:rPr>
              <a:t> </a:t>
            </a:r>
            <a:r>
              <a:rPr lang="en-US" sz="800" kern="1200" dirty="0">
                <a:solidFill>
                  <a:schemeClr val="bg1"/>
                </a:solidFill>
                <a:effectLst/>
                <a:latin typeface="Arial"/>
                <a:ea typeface="+mn-ea"/>
                <a:cs typeface="Arial"/>
              </a:rPr>
              <a:t>Lawrence Livermore National Security, LLC</a:t>
            </a:r>
          </a:p>
        </p:txBody>
      </p:sp>
      <p:sp>
        <p:nvSpPr>
          <p:cNvPr id="5" name="Rectangle 4">
            <a:extLst>
              <a:ext uri="{FF2B5EF4-FFF2-40B4-BE49-F238E27FC236}">
                <a16:creationId xmlns:a16="http://schemas.microsoft.com/office/drawing/2014/main" id="{F7DCEF98-5B83-904D-A546-D94FFDC12EA1}"/>
              </a:ext>
            </a:extLst>
          </p:cNvPr>
          <p:cNvSpPr/>
          <p:nvPr userDrawn="1"/>
        </p:nvSpPr>
        <p:spPr>
          <a:xfrm>
            <a:off x="6096003" y="4210497"/>
            <a:ext cx="5314121" cy="132343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358916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621BA9E-024D-DE4D-A8C8-2AC39C7987FF}" type="slidenum">
              <a:rPr lang="en-US" smtClean="0"/>
              <a:pPr/>
              <a:t>‹#›</a:t>
            </a:fld>
            <a:endParaRPr lang="en-US"/>
          </a:p>
        </p:txBody>
      </p:sp>
      <p:sp>
        <p:nvSpPr>
          <p:cNvPr id="2" name="Rectangle 1"/>
          <p:cNvSpPr/>
          <p:nvPr userDrawn="1"/>
        </p:nvSpPr>
        <p:spPr bwMode="auto">
          <a:xfrm>
            <a:off x="0" y="1"/>
            <a:ext cx="12192000" cy="6348684"/>
          </a:xfrm>
          <a:prstGeom prst="rect">
            <a:avLst/>
          </a:prstGeom>
          <a:solidFill>
            <a:srgbClr val="FFFFFF"/>
          </a:solidFill>
          <a:ln w="9525">
            <a:noFill/>
            <a:miter lim="800000"/>
            <a:headEnd/>
            <a:tailEnd/>
          </a:ln>
        </p:spPr>
        <p:txBody>
          <a:bodyPr rtlCol="0" anchor="b">
            <a:prstTxWarp prst="textNoShape">
              <a:avLst/>
            </a:prstTxWarp>
          </a:bodyPr>
          <a:lstStyle/>
          <a:p>
            <a:pPr algn="ctr">
              <a:spcBef>
                <a:spcPct val="0"/>
              </a:spcBef>
            </a:pPr>
            <a:endParaRPr lang="en-US" sz="2133" dirty="0">
              <a:solidFill>
                <a:srgbClr val="000000"/>
              </a:solidFill>
            </a:endParaRPr>
          </a:p>
        </p:txBody>
      </p:sp>
    </p:spTree>
    <p:extLst>
      <p:ext uri="{BB962C8B-B14F-4D97-AF65-F5344CB8AC3E}">
        <p14:creationId xmlns:p14="http://schemas.microsoft.com/office/powerpoint/2010/main" val="1416174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lvl1pPr>
              <a:defRPr sz="3200" b="0"/>
            </a:lvl1pPr>
          </a:lstStyle>
          <a:p>
            <a:r>
              <a:rPr kumimoji="0" lang="en-US"/>
              <a:t>Click to edit Master title style</a:t>
            </a:r>
            <a:endParaRPr kumimoji="0" lang="en-US" dirty="0"/>
          </a:p>
        </p:txBody>
      </p:sp>
    </p:spTree>
    <p:extLst>
      <p:ext uri="{BB962C8B-B14F-4D97-AF65-F5344CB8AC3E}">
        <p14:creationId xmlns:p14="http://schemas.microsoft.com/office/powerpoint/2010/main" val="2430181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B13290-194C-1840-A49D-365A7D02BFB1}"/>
              </a:ext>
            </a:extLst>
          </p:cNvPr>
          <p:cNvSpPr/>
          <p:nvPr userDrawn="1"/>
        </p:nvSpPr>
        <p:spPr>
          <a:xfrm>
            <a:off x="-4570" y="6321584"/>
            <a:ext cx="12204700" cy="544880"/>
          </a:xfrm>
          <a:prstGeom prst="rect">
            <a:avLst/>
          </a:prstGeom>
          <a:gradFill flip="none" rotWithShape="1">
            <a:gsLst>
              <a:gs pos="100000">
                <a:srgbClr val="294861"/>
              </a:gs>
              <a:gs pos="88000">
                <a:schemeClr val="accent1">
                  <a:lumMod val="50000"/>
                </a:schemeClr>
              </a:gs>
              <a:gs pos="21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endParaRPr lang="en-US" sz="1800" dirty="0">
              <a:latin typeface="Arial"/>
            </a:endParaRPr>
          </a:p>
        </p:txBody>
      </p:sp>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505" y="3193257"/>
            <a:ext cx="12192505"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2" y="2024863"/>
            <a:ext cx="7505700"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Box 13"/>
          <p:cNvSpPr txBox="1"/>
          <p:nvPr userDrawn="1"/>
        </p:nvSpPr>
        <p:spPr>
          <a:xfrm>
            <a:off x="91181" y="6416001"/>
            <a:ext cx="6004820" cy="203133"/>
          </a:xfrm>
          <a:prstGeom prst="rect">
            <a:avLst/>
          </a:prstGeom>
          <a:noFill/>
          <a:effectLst/>
        </p:spPr>
        <p:txBody>
          <a:bodyPr wrap="square" rtlCol="0">
            <a:spAutoFit/>
          </a:bodyPr>
          <a:lstStyle/>
          <a:p>
            <a:pPr marL="0" algn="l" defTabSz="457206" rtl="0" eaLnBrk="1" latinLnBrk="0" hangingPunct="1">
              <a:lnSpc>
                <a:spcPct val="90000"/>
              </a:lnSpc>
              <a:spcAft>
                <a:spcPts val="300"/>
              </a:spcAft>
            </a:pPr>
            <a:r>
              <a:rPr lang="en-US" sz="800" kern="1200" dirty="0">
                <a:solidFill>
                  <a:schemeClr val="bg1"/>
                </a:solidFill>
                <a:effectLst/>
                <a:latin typeface="Arial"/>
                <a:ea typeface="+mn-ea"/>
                <a:cs typeface="Arial"/>
              </a:rPr>
              <a:t>LLNL-PRES-XXXXXX</a:t>
            </a:r>
          </a:p>
        </p:txBody>
      </p:sp>
      <p:pic>
        <p:nvPicPr>
          <p:cNvPr id="18" name="Picture 17" descr="LLNL_Logo_WHT-LR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76084" y="6446833"/>
            <a:ext cx="2487168" cy="314705"/>
          </a:xfrm>
          <a:prstGeom prst="rect">
            <a:avLst/>
          </a:prstGeom>
        </p:spPr>
      </p:pic>
      <p:sp>
        <p:nvSpPr>
          <p:cNvPr id="20" name="Rectangle 19"/>
          <p:cNvSpPr/>
          <p:nvPr userDrawn="1"/>
        </p:nvSpPr>
        <p:spPr>
          <a:xfrm>
            <a:off x="0" y="1"/>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3" name="Text Placeholder 2"/>
          <p:cNvSpPr>
            <a:spLocks noGrp="1"/>
          </p:cNvSpPr>
          <p:nvPr>
            <p:ph type="body" sz="quarter" idx="14" hasCustomPrompt="1"/>
          </p:nvPr>
        </p:nvSpPr>
        <p:spPr>
          <a:xfrm>
            <a:off x="6096002" y="3096715"/>
            <a:ext cx="6096000" cy="477838"/>
          </a:xfrm>
        </p:spPr>
        <p:txBody>
          <a:bodyPr rIns="182880" anchor="b" anchorCtr="0">
            <a:noAutofit/>
          </a:bodyPr>
          <a:lstStyle>
            <a:lvl1pPr marL="57151" indent="0" algn="r">
              <a:spcBef>
                <a:spcPts val="0"/>
              </a:spcBef>
              <a:buNone/>
              <a:defRPr sz="1600" b="0"/>
            </a:lvl1pPr>
            <a:lvl2pPr marL="342905" indent="0" algn="r">
              <a:buNone/>
              <a:defRPr sz="1600" b="0"/>
            </a:lvl2pPr>
            <a:lvl3pPr marL="628658" indent="0" algn="r">
              <a:buNone/>
              <a:defRPr sz="1600" b="0"/>
            </a:lvl3pPr>
            <a:lvl4pPr marL="857261" indent="0" algn="r">
              <a:buNone/>
              <a:defRPr sz="1600" b="0"/>
            </a:lvl4pPr>
            <a:lvl5pPr marL="1085864" indent="0" algn="r">
              <a:buNone/>
              <a:defRPr sz="1600" b="0"/>
            </a:lvl5pPr>
          </a:lstStyle>
          <a:p>
            <a:pPr lvl="0"/>
            <a:r>
              <a:rPr lang="en-US" dirty="0"/>
              <a:t>Authors Name</a:t>
            </a:r>
          </a:p>
          <a:p>
            <a:pPr lvl="0"/>
            <a:r>
              <a:rPr lang="en-US" dirty="0"/>
              <a:t>Title</a:t>
            </a:r>
          </a:p>
        </p:txBody>
      </p:sp>
    </p:spTree>
    <p:extLst>
      <p:ext uri="{BB962C8B-B14F-4D97-AF65-F5344CB8AC3E}">
        <p14:creationId xmlns:p14="http://schemas.microsoft.com/office/powerpoint/2010/main" val="190994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3299708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1"/>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2205677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0"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665084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20"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16241462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emf"/><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8.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7.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2" y="6355080"/>
            <a:ext cx="12192000" cy="50292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609600" y="59080"/>
            <a:ext cx="10972800" cy="1164559"/>
          </a:xfrm>
          <a:prstGeom prst="rect">
            <a:avLst/>
          </a:prstGeom>
          <a:noFill/>
          <a:effectLst/>
        </p:spPr>
        <p:txBody>
          <a:bodyPr vert="horz" lIns="91440" rIns="45720" rtlCol="0" anchor="ctr">
            <a:noAutofit/>
            <a:scene3d>
              <a:camera prst="orthographicFront"/>
              <a:lightRig rig="threePt" dir="t">
                <a:rot lat="0" lon="0" rev="4800000"/>
              </a:lightRig>
            </a:scene3d>
            <a:sp3d prstMaterial="matte"/>
          </a:bodyPr>
          <a:lstStyle/>
          <a:p>
            <a:r>
              <a:rPr kumimoji="0" lang="en-US" dirty="0"/>
              <a:t>Click to edit Master title style and if its over than drop the line</a:t>
            </a:r>
          </a:p>
        </p:txBody>
      </p:sp>
      <p:sp>
        <p:nvSpPr>
          <p:cNvPr id="6" name="Slide Number Placeholder 5"/>
          <p:cNvSpPr>
            <a:spLocks noGrp="1"/>
          </p:cNvSpPr>
          <p:nvPr>
            <p:ph type="sldNum" sz="quarter" idx="4"/>
          </p:nvPr>
        </p:nvSpPr>
        <p:spPr>
          <a:xfrm>
            <a:off x="11549354" y="6476999"/>
            <a:ext cx="512260" cy="274320"/>
          </a:xfrm>
          <a:prstGeom prst="rect">
            <a:avLst/>
          </a:prstGeom>
        </p:spPr>
        <p:txBody>
          <a:bodyPr vert="horz" bIns="0" rtlCol="0" anchor="b"/>
          <a:lstStyle>
            <a:lvl1pPr algn="r" eaLnBrk="1" latinLnBrk="0" hangingPunct="1">
              <a:defRPr kumimoji="0" sz="1400" b="0" i="0">
                <a:solidFill>
                  <a:schemeClr val="bg1">
                    <a:lumMod val="65000"/>
                  </a:schemeClr>
                </a:solidFill>
                <a:latin typeface="Avenir Light" panose="020B0402020203020204" pitchFamily="34" charset="77"/>
              </a:defRPr>
            </a:lvl1pPr>
          </a:lstStyle>
          <a:p>
            <a:fld id="{F621BA9E-024D-DE4D-A8C8-2AC39C7987FF}" type="slidenum">
              <a:rPr lang="en-US" smtClean="0"/>
              <a:pPr/>
              <a:t>‹#›</a:t>
            </a:fld>
            <a:endParaRPr lang="en-US" dirty="0"/>
          </a:p>
        </p:txBody>
      </p:sp>
      <p:sp>
        <p:nvSpPr>
          <p:cNvPr id="3" name="Text Placeholder 2"/>
          <p:cNvSpPr>
            <a:spLocks noGrp="1"/>
          </p:cNvSpPr>
          <p:nvPr>
            <p:ph type="body" idx="1"/>
          </p:nvPr>
        </p:nvSpPr>
        <p:spPr>
          <a:xfrm>
            <a:off x="609600" y="1566864"/>
            <a:ext cx="10972800" cy="4704659"/>
          </a:xfrm>
          <a:prstGeom prst="rect">
            <a:avLst/>
          </a:prstGeom>
        </p:spPr>
        <p:txBody>
          <a:bodyPr vert="horz" lIns="54864" tIns="45720" rtlCol="0">
            <a:noAutofit/>
          </a:bodyPr>
          <a:lstStyle/>
          <a:p>
            <a:pPr lvl="0" eaLnBrk="1" latinLnBrk="0" hangingPunct="1"/>
            <a:r>
              <a:rPr kumimoji="0" lang="en-US" dirty="0"/>
              <a:t>Click to edit Master text styles</a:t>
            </a:r>
          </a:p>
          <a:p>
            <a:pPr lvl="1" eaLnBrk="1" latinLnBrk="0" hangingPunct="1"/>
            <a:r>
              <a:rPr kumimoji="0" lang="en-US" dirty="0"/>
              <a:t>Second level</a:t>
            </a:r>
          </a:p>
        </p:txBody>
      </p:sp>
      <p:pic>
        <p:nvPicPr>
          <p:cNvPr id="12" name="Picture 11">
            <a:extLst>
              <a:ext uri="{FF2B5EF4-FFF2-40B4-BE49-F238E27FC236}">
                <a16:creationId xmlns:a16="http://schemas.microsoft.com/office/drawing/2014/main" id="{6302888D-30CA-C64E-B5B6-5B8B105254E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632524" y="6446096"/>
            <a:ext cx="916818" cy="352824"/>
          </a:xfrm>
          <a:prstGeom prst="rect">
            <a:avLst/>
          </a:prstGeom>
        </p:spPr>
      </p:pic>
      <p:sp>
        <p:nvSpPr>
          <p:cNvPr id="10" name="Rectangle 9">
            <a:extLst>
              <a:ext uri="{FF2B5EF4-FFF2-40B4-BE49-F238E27FC236}">
                <a16:creationId xmlns:a16="http://schemas.microsoft.com/office/drawing/2014/main" id="{D917854D-2A64-1342-A1D8-7F83D8A213DF}"/>
              </a:ext>
            </a:extLst>
          </p:cNvPr>
          <p:cNvSpPr/>
          <p:nvPr userDrawn="1"/>
        </p:nvSpPr>
        <p:spPr bwMode="auto">
          <a:xfrm>
            <a:off x="0" y="1244556"/>
            <a:ext cx="12192000" cy="36576"/>
          </a:xfrm>
          <a:prstGeom prst="rect">
            <a:avLst/>
          </a:prstGeom>
          <a:solidFill>
            <a:schemeClr val="accent1">
              <a:lumMod val="50000"/>
            </a:schemeClr>
          </a:solidFill>
          <a:ln w="9525">
            <a:noFill/>
            <a:miter lim="800000"/>
            <a:headEnd/>
            <a:tailEnd/>
          </a:ln>
        </p:spPr>
        <p:txBody>
          <a:bodyPr rtlCol="0" anchor="b">
            <a:prstTxWarp prst="textNoShape">
              <a:avLst/>
            </a:prstTxWarp>
          </a:bodyPr>
          <a:lstStyle/>
          <a:p>
            <a:pPr algn="ctr">
              <a:spcBef>
                <a:spcPct val="0"/>
              </a:spcBef>
            </a:pPr>
            <a:endParaRPr lang="en-US" sz="2133" dirty="0">
              <a:solidFill>
                <a:srgbClr val="000000"/>
              </a:solidFill>
            </a:endParaRPr>
          </a:p>
        </p:txBody>
      </p:sp>
      <p:sp>
        <p:nvSpPr>
          <p:cNvPr id="13" name="Rectangle 12">
            <a:extLst>
              <a:ext uri="{FF2B5EF4-FFF2-40B4-BE49-F238E27FC236}">
                <a16:creationId xmlns:a16="http://schemas.microsoft.com/office/drawing/2014/main" id="{DC656CE3-6D90-E64C-94F4-3DF0D23D10B8}"/>
              </a:ext>
            </a:extLst>
          </p:cNvPr>
          <p:cNvSpPr/>
          <p:nvPr userDrawn="1"/>
        </p:nvSpPr>
        <p:spPr bwMode="auto">
          <a:xfrm>
            <a:off x="0" y="6320911"/>
            <a:ext cx="12192000" cy="36576"/>
          </a:xfrm>
          <a:prstGeom prst="rect">
            <a:avLst/>
          </a:prstGeom>
          <a:solidFill>
            <a:schemeClr val="accent1">
              <a:lumMod val="50000"/>
            </a:schemeClr>
          </a:solidFill>
          <a:ln w="9525">
            <a:noFill/>
            <a:miter lim="800000"/>
            <a:headEnd/>
            <a:tailEnd/>
          </a:ln>
        </p:spPr>
        <p:txBody>
          <a:bodyPr rtlCol="0" anchor="b">
            <a:prstTxWarp prst="textNoShape">
              <a:avLst/>
            </a:prstTxWarp>
          </a:bodyPr>
          <a:lstStyle/>
          <a:p>
            <a:pPr algn="ctr">
              <a:spcBef>
                <a:spcPct val="0"/>
              </a:spcBef>
            </a:pPr>
            <a:endParaRPr lang="en-US" sz="2133" dirty="0">
              <a:solidFill>
                <a:srgbClr val="000000"/>
              </a:solidFill>
            </a:endParaRPr>
          </a:p>
        </p:txBody>
      </p:sp>
      <p:pic>
        <p:nvPicPr>
          <p:cNvPr id="15" name="Picture 14">
            <a:extLst>
              <a:ext uri="{FF2B5EF4-FFF2-40B4-BE49-F238E27FC236}">
                <a16:creationId xmlns:a16="http://schemas.microsoft.com/office/drawing/2014/main" id="{F89763F6-F3C2-FA4F-92C2-BF30A2BBAAF0}"/>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342538" y="6446097"/>
            <a:ext cx="2895220" cy="293899"/>
          </a:xfrm>
          <a:prstGeom prst="rect">
            <a:avLst/>
          </a:prstGeom>
        </p:spPr>
      </p:pic>
    </p:spTree>
    <p:extLst>
      <p:ext uri="{BB962C8B-B14F-4D97-AF65-F5344CB8AC3E}">
        <p14:creationId xmlns:p14="http://schemas.microsoft.com/office/powerpoint/2010/main" val="460055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6" r:id="rId4"/>
  </p:sldLayoutIdLst>
  <p:hf hdr="0" ftr="0" dt="0"/>
  <p:txStyles>
    <p:titleStyle>
      <a:lvl1pPr algn="l" rtl="0" eaLnBrk="1" latinLnBrk="0" hangingPunct="1">
        <a:lnSpc>
          <a:spcPts val="4587"/>
        </a:lnSpc>
        <a:spcBef>
          <a:spcPct val="0"/>
        </a:spcBef>
        <a:buNone/>
        <a:defRPr kumimoji="0" sz="4267" b="0" i="0" kern="1200" baseline="0">
          <a:solidFill>
            <a:srgbClr val="355D7E"/>
          </a:solidFill>
          <a:effectLst/>
          <a:latin typeface="Avenir Light" panose="020B0402020203020204" pitchFamily="34" charset="77"/>
          <a:ea typeface="+mj-ea"/>
          <a:cs typeface="+mj-cs"/>
        </a:defRPr>
      </a:lvl1pPr>
    </p:titleStyle>
    <p:bodyStyle>
      <a:lvl1pPr marL="414523" indent="-256029" algn="l" rtl="0" eaLnBrk="1" latinLnBrk="0" hangingPunct="1">
        <a:lnSpc>
          <a:spcPts val="2933"/>
        </a:lnSpc>
        <a:spcBef>
          <a:spcPts val="0"/>
        </a:spcBef>
        <a:spcAft>
          <a:spcPts val="800"/>
        </a:spcAft>
        <a:buClr>
          <a:schemeClr val="accent2"/>
        </a:buClr>
        <a:buSzPct val="100000"/>
        <a:buFont typeface="Wingdings" charset="2"/>
        <a:buChar char="§"/>
        <a:defRPr kumimoji="0" sz="2667" b="0" i="0" kern="1200">
          <a:solidFill>
            <a:schemeClr val="tx1"/>
          </a:solidFill>
          <a:latin typeface="Avenir Light" panose="020B0402020203020204" pitchFamily="34" charset="77"/>
          <a:ea typeface="+mn-ea"/>
          <a:cs typeface="Arial"/>
        </a:defRPr>
      </a:lvl1pPr>
      <a:lvl2pPr marL="1036307" indent="-243837" algn="l" rtl="0" eaLnBrk="1" latinLnBrk="0" hangingPunct="1">
        <a:lnSpc>
          <a:spcPts val="2560"/>
        </a:lnSpc>
        <a:spcBef>
          <a:spcPts val="0"/>
        </a:spcBef>
        <a:spcAft>
          <a:spcPts val="800"/>
        </a:spcAft>
        <a:buClr>
          <a:schemeClr val="accent2"/>
        </a:buClr>
        <a:buSzPct val="90000"/>
        <a:buFont typeface="Lucida Grande"/>
        <a:buChar char="-"/>
        <a:defRPr kumimoji="0" sz="2133" b="0" i="0" kern="1200" baseline="0">
          <a:solidFill>
            <a:schemeClr val="tx1"/>
          </a:solidFill>
          <a:latin typeface="Avenir Light" panose="020B0402020203020204" pitchFamily="34" charset="77"/>
          <a:ea typeface="+mn-ea"/>
          <a:cs typeface="Arial"/>
        </a:defRPr>
      </a:lvl2pPr>
      <a:lvl3pPr marL="1447782" indent="-535511" algn="l" rtl="0" eaLnBrk="1" latinLnBrk="0" hangingPunct="1">
        <a:spcBef>
          <a:spcPts val="0"/>
        </a:spcBef>
        <a:spcAft>
          <a:spcPts val="800"/>
        </a:spcAft>
        <a:buClrTx/>
        <a:buSzPct val="90000"/>
        <a:buFont typeface="Lucida Grande"/>
        <a:buChar char="—"/>
        <a:defRPr kumimoji="0" sz="2667" b="0" i="0" kern="1200">
          <a:solidFill>
            <a:schemeClr val="tx1"/>
          </a:solidFill>
          <a:latin typeface="Arial"/>
          <a:ea typeface="+mn-ea"/>
          <a:cs typeface="Arial"/>
        </a:defRPr>
      </a:lvl3pPr>
      <a:lvl4pPr marL="1752578" indent="-323847" algn="l" rtl="0" eaLnBrk="1" latinLnBrk="0" hangingPunct="1">
        <a:spcBef>
          <a:spcPts val="0"/>
        </a:spcBef>
        <a:spcAft>
          <a:spcPts val="800"/>
        </a:spcAft>
        <a:buClrTx/>
        <a:buSzPct val="100000"/>
        <a:buFont typeface="Lucida Grande"/>
        <a:buChar char="–"/>
        <a:defRPr kumimoji="0" sz="2400" b="0" i="0" kern="1200">
          <a:solidFill>
            <a:schemeClr val="tx1"/>
          </a:solidFill>
          <a:latin typeface="Arial"/>
          <a:ea typeface="+mn-ea"/>
          <a:cs typeface="Arial"/>
        </a:defRPr>
      </a:lvl4pPr>
      <a:lvl5pPr marL="2057375" indent="-323847" algn="l" rtl="0" eaLnBrk="1" latinLnBrk="0" hangingPunct="1">
        <a:spcBef>
          <a:spcPts val="0"/>
        </a:spcBef>
        <a:spcAft>
          <a:spcPts val="800"/>
        </a:spcAft>
        <a:buClrTx/>
        <a:buFont typeface="Arial"/>
        <a:buChar char="•"/>
        <a:defRPr kumimoji="0" lang="en-US" sz="2400" b="0" i="0" kern="1200" smtClean="0">
          <a:solidFill>
            <a:schemeClr val="tx1"/>
          </a:solidFill>
          <a:latin typeface="Arial"/>
          <a:ea typeface="+mn-ea"/>
          <a:cs typeface="Arial"/>
        </a:defRPr>
      </a:lvl5pPr>
      <a:lvl6pPr marL="2170149" indent="-243837" algn="l" rtl="0" eaLnBrk="1" latinLnBrk="0" hangingPunct="1">
        <a:spcBef>
          <a:spcPct val="20000"/>
        </a:spcBef>
        <a:buClr>
          <a:schemeClr val="accent6"/>
        </a:buClr>
        <a:buSzPct val="100000"/>
        <a:buFont typeface="Wingdings 2"/>
        <a:buChar char=""/>
        <a:defRPr kumimoji="0" sz="2667" kern="1200">
          <a:solidFill>
            <a:schemeClr val="tx1"/>
          </a:solidFill>
          <a:latin typeface="+mn-lt"/>
          <a:ea typeface="+mn-ea"/>
          <a:cs typeface="+mn-cs"/>
        </a:defRPr>
      </a:lvl6pPr>
      <a:lvl7pPr marL="2438369" indent="-243837" algn="l" rtl="0" eaLnBrk="1" latinLnBrk="0" hangingPunct="1">
        <a:spcBef>
          <a:spcPct val="20000"/>
        </a:spcBef>
        <a:buClr>
          <a:schemeClr val="accent1"/>
        </a:buClr>
        <a:buSzPct val="100000"/>
        <a:buFont typeface="Wingdings 2"/>
        <a:buChar char=""/>
        <a:defRPr kumimoji="0" sz="2400" kern="1200">
          <a:solidFill>
            <a:schemeClr val="tx1"/>
          </a:solidFill>
          <a:latin typeface="+mn-lt"/>
          <a:ea typeface="+mn-ea"/>
          <a:cs typeface="+mn-cs"/>
        </a:defRPr>
      </a:lvl7pPr>
      <a:lvl8pPr marL="2706590" indent="-243837" algn="l" rtl="0" eaLnBrk="1" latinLnBrk="0" hangingPunct="1">
        <a:spcBef>
          <a:spcPct val="20000"/>
        </a:spcBef>
        <a:buClr>
          <a:schemeClr val="accent2"/>
        </a:buClr>
        <a:buFont typeface="Wingdings 2" pitchFamily="18" charset="2"/>
        <a:buChar char=""/>
        <a:defRPr kumimoji="0" sz="2400" kern="1200">
          <a:solidFill>
            <a:schemeClr val="tx1"/>
          </a:solidFill>
          <a:latin typeface="+mn-lt"/>
          <a:ea typeface="+mn-ea"/>
          <a:cs typeface="+mn-cs"/>
        </a:defRPr>
      </a:lvl8pPr>
      <a:lvl9pPr marL="2974811" indent="-243837" algn="l" rtl="0" eaLnBrk="1" latinLnBrk="0" hangingPunct="1">
        <a:spcBef>
          <a:spcPct val="20000"/>
        </a:spcBef>
        <a:buClr>
          <a:schemeClr val="accent3"/>
        </a:buClr>
        <a:buFont typeface="Wingdings 2" pitchFamily="18" charset="2"/>
        <a:buChar char=""/>
        <a:defRPr kumimoji="0" sz="2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09593" algn="l" rtl="0" eaLnBrk="1" latinLnBrk="0" hangingPunct="1">
        <a:defRPr kumimoji="0" kern="1200">
          <a:solidFill>
            <a:schemeClr val="tx1"/>
          </a:solidFill>
          <a:latin typeface="+mn-lt"/>
          <a:ea typeface="+mn-ea"/>
          <a:cs typeface="+mn-cs"/>
        </a:defRPr>
      </a:lvl2pPr>
      <a:lvl3pPr marL="1219185" algn="l" rtl="0" eaLnBrk="1" latinLnBrk="0" hangingPunct="1">
        <a:defRPr kumimoji="0" kern="1200">
          <a:solidFill>
            <a:schemeClr val="tx1"/>
          </a:solidFill>
          <a:latin typeface="+mn-lt"/>
          <a:ea typeface="+mn-ea"/>
          <a:cs typeface="+mn-cs"/>
        </a:defRPr>
      </a:lvl3pPr>
      <a:lvl4pPr marL="1828777" algn="l" rtl="0" eaLnBrk="1" latinLnBrk="0" hangingPunct="1">
        <a:defRPr kumimoji="0" kern="1200">
          <a:solidFill>
            <a:schemeClr val="tx1"/>
          </a:solidFill>
          <a:latin typeface="+mn-lt"/>
          <a:ea typeface="+mn-ea"/>
          <a:cs typeface="+mn-cs"/>
        </a:defRPr>
      </a:lvl4pPr>
      <a:lvl5pPr marL="2438369" algn="l" rtl="0" eaLnBrk="1" latinLnBrk="0" hangingPunct="1">
        <a:defRPr kumimoji="0" kern="1200">
          <a:solidFill>
            <a:schemeClr val="tx1"/>
          </a:solidFill>
          <a:latin typeface="+mn-lt"/>
          <a:ea typeface="+mn-ea"/>
          <a:cs typeface="+mn-cs"/>
        </a:defRPr>
      </a:lvl5pPr>
      <a:lvl6pPr marL="3047962" algn="l" rtl="0" eaLnBrk="1" latinLnBrk="0" hangingPunct="1">
        <a:defRPr kumimoji="0" kern="1200">
          <a:solidFill>
            <a:schemeClr val="tx1"/>
          </a:solidFill>
          <a:latin typeface="+mn-lt"/>
          <a:ea typeface="+mn-ea"/>
          <a:cs typeface="+mn-cs"/>
        </a:defRPr>
      </a:lvl6pPr>
      <a:lvl7pPr marL="3657555" algn="l" rtl="0" eaLnBrk="1" latinLnBrk="0" hangingPunct="1">
        <a:defRPr kumimoji="0" kern="1200">
          <a:solidFill>
            <a:schemeClr val="tx1"/>
          </a:solidFill>
          <a:latin typeface="+mn-lt"/>
          <a:ea typeface="+mn-ea"/>
          <a:cs typeface="+mn-cs"/>
        </a:defRPr>
      </a:lvl7pPr>
      <a:lvl8pPr marL="4267146" algn="l" rtl="0" eaLnBrk="1" latinLnBrk="0" hangingPunct="1">
        <a:defRPr kumimoji="0" kern="1200">
          <a:solidFill>
            <a:schemeClr val="tx1"/>
          </a:solidFill>
          <a:latin typeface="+mn-lt"/>
          <a:ea typeface="+mn-ea"/>
          <a:cs typeface="+mn-cs"/>
        </a:defRPr>
      </a:lvl8pPr>
      <a:lvl9pPr marL="4876739"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Rectangle 9"/>
          <p:cNvSpPr/>
          <p:nvPr/>
        </p:nvSpPr>
        <p:spPr bwMode="invGray">
          <a:xfrm>
            <a:off x="2"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6" y="6403256"/>
            <a:ext cx="423836" cy="454747"/>
          </a:xfrm>
          <a:prstGeom prst="rect">
            <a:avLst/>
          </a:prstGeom>
        </p:spPr>
        <p:txBody>
          <a:bodyPr rIns="45720" anchor="ctr" anchorCtr="0"/>
          <a:lstStyle/>
          <a:p>
            <a:pPr marL="0" marR="0" lvl="0" indent="0" algn="r" defTabSz="457206"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6"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cxnSp>
        <p:nvCxnSpPr>
          <p:cNvPr id="5" name="Straight Connector 4"/>
          <p:cNvCxnSpPr/>
          <p:nvPr/>
        </p:nvCxnSpPr>
        <p:spPr>
          <a:xfrm>
            <a:off x="-8076" y="1267155"/>
            <a:ext cx="12200078"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10546080" y="6446520"/>
            <a:ext cx="1304544" cy="374904"/>
          </a:xfrm>
          <a:prstGeom prst="rect">
            <a:avLst/>
          </a:prstGeom>
        </p:spPr>
      </p:pic>
      <p:sp>
        <p:nvSpPr>
          <p:cNvPr id="12" name="TextBox 11">
            <a:extLst>
              <a:ext uri="{FF2B5EF4-FFF2-40B4-BE49-F238E27FC236}">
                <a16:creationId xmlns:a16="http://schemas.microsoft.com/office/drawing/2014/main" id="{977B53EC-4316-1C4C-A9E5-1C5A7B34DAA4}"/>
              </a:ext>
            </a:extLst>
          </p:cNvPr>
          <p:cNvSpPr txBox="1"/>
          <p:nvPr userDrawn="1"/>
        </p:nvSpPr>
        <p:spPr>
          <a:xfrm>
            <a:off x="651772" y="6733642"/>
            <a:ext cx="1165161" cy="92333"/>
          </a:xfrm>
          <a:prstGeom prst="rect">
            <a:avLst/>
          </a:prstGeom>
          <a:noFill/>
        </p:spPr>
        <p:txBody>
          <a:bodyPr wrap="square" lIns="0" tIns="0" rIns="0" bIns="0" rtlCol="0" anchor="b" anchorCtr="0">
            <a:spAutoFit/>
          </a:bodyPr>
          <a:lstStyle/>
          <a:p>
            <a:pPr algn="l"/>
            <a:r>
              <a:rPr lang="en-US" sz="600" dirty="0">
                <a:latin typeface="Arial"/>
                <a:cs typeface="Arial"/>
              </a:rPr>
              <a:t>LLNL-PRES-</a:t>
            </a:r>
            <a:r>
              <a:rPr lang="en-US" sz="600" dirty="0" err="1">
                <a:latin typeface="Arial"/>
                <a:cs typeface="Arial"/>
              </a:rPr>
              <a:t>xxxxxx</a:t>
            </a:r>
            <a:endParaRPr lang="en-US" sz="600" dirty="0">
              <a:latin typeface="Arial"/>
              <a:cs typeface="Arial"/>
            </a:endParaRPr>
          </a:p>
        </p:txBody>
      </p:sp>
      <p:pic>
        <p:nvPicPr>
          <p:cNvPr id="13" name="Picture 12">
            <a:extLst>
              <a:ext uri="{FF2B5EF4-FFF2-40B4-BE49-F238E27FC236}">
                <a16:creationId xmlns:a16="http://schemas.microsoft.com/office/drawing/2014/main" id="{575C4C60-9D6D-5B4C-B3D3-9B04CACEA5E6}"/>
              </a:ext>
            </a:extLst>
          </p:cNvPr>
          <p:cNvPicPr>
            <a:picLocks noChangeAspect="1"/>
          </p:cNvPicPr>
          <p:nvPr userDrawn="1"/>
        </p:nvPicPr>
        <p:blipFill>
          <a:blip r:embed="rId13"/>
          <a:stretch>
            <a:fillRect/>
          </a:stretch>
        </p:blipFill>
        <p:spPr>
          <a:xfrm>
            <a:off x="301235" y="6470899"/>
            <a:ext cx="2001700" cy="257361"/>
          </a:xfrm>
          <a:prstGeom prst="rect">
            <a:avLst/>
          </a:prstGeom>
        </p:spPr>
      </p:pic>
    </p:spTree>
    <p:extLst>
      <p:ext uri="{BB962C8B-B14F-4D97-AF65-F5344CB8AC3E}">
        <p14:creationId xmlns:p14="http://schemas.microsoft.com/office/powerpoint/2010/main" val="423513947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3" indent="-228603"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8" indent="-285753"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10" indent="-171452"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13" indent="-171452"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16" indent="-171452" algn="l" rtl="0" eaLnBrk="1" latinLnBrk="0" hangingPunct="1">
        <a:spcBef>
          <a:spcPts val="0"/>
        </a:spcBef>
        <a:spcAft>
          <a:spcPts val="0"/>
        </a:spcAft>
        <a:buClrTx/>
        <a:buFont typeface="Arial"/>
        <a:buChar char="•"/>
        <a:tabLst>
          <a:tab pos="1200165"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52" indent="-182882"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23" indent="-182882"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93" indent="-182882"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64" indent="-182882"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6" algn="l" rtl="0" eaLnBrk="1" latinLnBrk="0" hangingPunct="1">
        <a:defRPr kumimoji="0" kern="1200">
          <a:solidFill>
            <a:schemeClr val="tx1"/>
          </a:solidFill>
          <a:latin typeface="+mn-lt"/>
          <a:ea typeface="+mn-ea"/>
          <a:cs typeface="+mn-cs"/>
        </a:defRPr>
      </a:lvl2pPr>
      <a:lvl3pPr marL="914411" algn="l" rtl="0" eaLnBrk="1" latinLnBrk="0" hangingPunct="1">
        <a:defRPr kumimoji="0" kern="1200">
          <a:solidFill>
            <a:schemeClr val="tx1"/>
          </a:solidFill>
          <a:latin typeface="+mn-lt"/>
          <a:ea typeface="+mn-ea"/>
          <a:cs typeface="+mn-cs"/>
        </a:defRPr>
      </a:lvl3pPr>
      <a:lvl4pPr marL="1371617" algn="l" rtl="0" eaLnBrk="1" latinLnBrk="0" hangingPunct="1">
        <a:defRPr kumimoji="0" kern="1200">
          <a:solidFill>
            <a:schemeClr val="tx1"/>
          </a:solidFill>
          <a:latin typeface="+mn-lt"/>
          <a:ea typeface="+mn-ea"/>
          <a:cs typeface="+mn-cs"/>
        </a:defRPr>
      </a:lvl4pPr>
      <a:lvl5pPr marL="1828823" algn="l" rtl="0" eaLnBrk="1" latinLnBrk="0" hangingPunct="1">
        <a:defRPr kumimoji="0" kern="1200">
          <a:solidFill>
            <a:schemeClr val="tx1"/>
          </a:solidFill>
          <a:latin typeface="+mn-lt"/>
          <a:ea typeface="+mn-ea"/>
          <a:cs typeface="+mn-cs"/>
        </a:defRPr>
      </a:lvl5pPr>
      <a:lvl6pPr marL="2286029" algn="l" rtl="0" eaLnBrk="1" latinLnBrk="0" hangingPunct="1">
        <a:defRPr kumimoji="0" kern="1200">
          <a:solidFill>
            <a:schemeClr val="tx1"/>
          </a:solidFill>
          <a:latin typeface="+mn-lt"/>
          <a:ea typeface="+mn-ea"/>
          <a:cs typeface="+mn-cs"/>
        </a:defRPr>
      </a:lvl6pPr>
      <a:lvl7pPr marL="2743234" algn="l" rtl="0" eaLnBrk="1" latinLnBrk="0" hangingPunct="1">
        <a:defRPr kumimoji="0" kern="1200">
          <a:solidFill>
            <a:schemeClr val="tx1"/>
          </a:solidFill>
          <a:latin typeface="+mn-lt"/>
          <a:ea typeface="+mn-ea"/>
          <a:cs typeface="+mn-cs"/>
        </a:defRPr>
      </a:lvl7pPr>
      <a:lvl8pPr marL="3200440" algn="l" rtl="0" eaLnBrk="1" latinLnBrk="0" hangingPunct="1">
        <a:defRPr kumimoji="0" kern="1200">
          <a:solidFill>
            <a:schemeClr val="tx1"/>
          </a:solidFill>
          <a:latin typeface="+mn-lt"/>
          <a:ea typeface="+mn-ea"/>
          <a:cs typeface="+mn-cs"/>
        </a:defRPr>
      </a:lvl8pPr>
      <a:lvl9pPr marL="3657646"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Rectangle 9"/>
          <p:cNvSpPr/>
          <p:nvPr/>
        </p:nvSpPr>
        <p:spPr bwMode="invGray">
          <a:xfrm>
            <a:off x="2"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6" y="6403256"/>
            <a:ext cx="423836" cy="454747"/>
          </a:xfrm>
          <a:prstGeom prst="rect">
            <a:avLst/>
          </a:prstGeom>
        </p:spPr>
        <p:txBody>
          <a:bodyPr rIns="45720" anchor="ctr" anchorCtr="0"/>
          <a:lstStyle/>
          <a:p>
            <a:pPr marL="0" marR="0" lvl="0" indent="0" algn="r" defTabSz="457206"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6"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cxnSp>
        <p:nvCxnSpPr>
          <p:cNvPr id="5" name="Straight Connector 4"/>
          <p:cNvCxnSpPr/>
          <p:nvPr/>
        </p:nvCxnSpPr>
        <p:spPr>
          <a:xfrm>
            <a:off x="-8076" y="1267155"/>
            <a:ext cx="12200078"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10546080" y="6446520"/>
            <a:ext cx="1304544" cy="374904"/>
          </a:xfrm>
          <a:prstGeom prst="rect">
            <a:avLst/>
          </a:prstGeom>
        </p:spPr>
      </p:pic>
      <p:sp>
        <p:nvSpPr>
          <p:cNvPr id="12" name="TextBox 11">
            <a:extLst>
              <a:ext uri="{FF2B5EF4-FFF2-40B4-BE49-F238E27FC236}">
                <a16:creationId xmlns:a16="http://schemas.microsoft.com/office/drawing/2014/main" id="{977B53EC-4316-1C4C-A9E5-1C5A7B34DAA4}"/>
              </a:ext>
            </a:extLst>
          </p:cNvPr>
          <p:cNvSpPr txBox="1"/>
          <p:nvPr userDrawn="1"/>
        </p:nvSpPr>
        <p:spPr>
          <a:xfrm>
            <a:off x="609600" y="6734927"/>
            <a:ext cx="1693335" cy="92333"/>
          </a:xfrm>
          <a:prstGeom prst="rect">
            <a:avLst/>
          </a:prstGeom>
          <a:noFill/>
        </p:spPr>
        <p:txBody>
          <a:bodyPr wrap="square" lIns="0" tIns="0" rIns="0" bIns="0" rtlCol="0" anchor="b" anchorCtr="0">
            <a:spAutoFit/>
          </a:bodyPr>
          <a:lstStyle/>
          <a:p>
            <a:pPr algn="l"/>
            <a:r>
              <a:rPr lang="en-US" sz="600" dirty="0">
                <a:latin typeface="Arial"/>
                <a:cs typeface="Arial"/>
              </a:rPr>
              <a:t>LLNL-PRES-839753</a:t>
            </a:r>
          </a:p>
        </p:txBody>
      </p:sp>
      <p:pic>
        <p:nvPicPr>
          <p:cNvPr id="13" name="Picture 12">
            <a:extLst>
              <a:ext uri="{FF2B5EF4-FFF2-40B4-BE49-F238E27FC236}">
                <a16:creationId xmlns:a16="http://schemas.microsoft.com/office/drawing/2014/main" id="{575C4C60-9D6D-5B4C-B3D3-9B04CACEA5E6}"/>
              </a:ext>
            </a:extLst>
          </p:cNvPr>
          <p:cNvPicPr>
            <a:picLocks noChangeAspect="1"/>
          </p:cNvPicPr>
          <p:nvPr userDrawn="1"/>
        </p:nvPicPr>
        <p:blipFill>
          <a:blip r:embed="rId13"/>
          <a:stretch>
            <a:fillRect/>
          </a:stretch>
        </p:blipFill>
        <p:spPr>
          <a:xfrm>
            <a:off x="301235" y="6470899"/>
            <a:ext cx="2001700" cy="257361"/>
          </a:xfrm>
          <a:prstGeom prst="rect">
            <a:avLst/>
          </a:prstGeom>
        </p:spPr>
      </p:pic>
    </p:spTree>
    <p:extLst>
      <p:ext uri="{BB962C8B-B14F-4D97-AF65-F5344CB8AC3E}">
        <p14:creationId xmlns:p14="http://schemas.microsoft.com/office/powerpoint/2010/main" val="17752643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3" indent="-228603"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8" indent="-285753"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10" indent="-171452"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13" indent="-171452"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16" indent="-171452" algn="l" rtl="0" eaLnBrk="1" latinLnBrk="0" hangingPunct="1">
        <a:spcBef>
          <a:spcPts val="0"/>
        </a:spcBef>
        <a:spcAft>
          <a:spcPts val="0"/>
        </a:spcAft>
        <a:buClrTx/>
        <a:buFont typeface="Arial"/>
        <a:buChar char="•"/>
        <a:tabLst>
          <a:tab pos="1200165"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52" indent="-182882"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23" indent="-182882"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93" indent="-182882"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64" indent="-182882"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6" algn="l" rtl="0" eaLnBrk="1" latinLnBrk="0" hangingPunct="1">
        <a:defRPr kumimoji="0" kern="1200">
          <a:solidFill>
            <a:schemeClr val="tx1"/>
          </a:solidFill>
          <a:latin typeface="+mn-lt"/>
          <a:ea typeface="+mn-ea"/>
          <a:cs typeface="+mn-cs"/>
        </a:defRPr>
      </a:lvl2pPr>
      <a:lvl3pPr marL="914411" algn="l" rtl="0" eaLnBrk="1" latinLnBrk="0" hangingPunct="1">
        <a:defRPr kumimoji="0" kern="1200">
          <a:solidFill>
            <a:schemeClr val="tx1"/>
          </a:solidFill>
          <a:latin typeface="+mn-lt"/>
          <a:ea typeface="+mn-ea"/>
          <a:cs typeface="+mn-cs"/>
        </a:defRPr>
      </a:lvl3pPr>
      <a:lvl4pPr marL="1371617" algn="l" rtl="0" eaLnBrk="1" latinLnBrk="0" hangingPunct="1">
        <a:defRPr kumimoji="0" kern="1200">
          <a:solidFill>
            <a:schemeClr val="tx1"/>
          </a:solidFill>
          <a:latin typeface="+mn-lt"/>
          <a:ea typeface="+mn-ea"/>
          <a:cs typeface="+mn-cs"/>
        </a:defRPr>
      </a:lvl4pPr>
      <a:lvl5pPr marL="1828823" algn="l" rtl="0" eaLnBrk="1" latinLnBrk="0" hangingPunct="1">
        <a:defRPr kumimoji="0" kern="1200">
          <a:solidFill>
            <a:schemeClr val="tx1"/>
          </a:solidFill>
          <a:latin typeface="+mn-lt"/>
          <a:ea typeface="+mn-ea"/>
          <a:cs typeface="+mn-cs"/>
        </a:defRPr>
      </a:lvl5pPr>
      <a:lvl6pPr marL="2286029" algn="l" rtl="0" eaLnBrk="1" latinLnBrk="0" hangingPunct="1">
        <a:defRPr kumimoji="0" kern="1200">
          <a:solidFill>
            <a:schemeClr val="tx1"/>
          </a:solidFill>
          <a:latin typeface="+mn-lt"/>
          <a:ea typeface="+mn-ea"/>
          <a:cs typeface="+mn-cs"/>
        </a:defRPr>
      </a:lvl6pPr>
      <a:lvl7pPr marL="2743234" algn="l" rtl="0" eaLnBrk="1" latinLnBrk="0" hangingPunct="1">
        <a:defRPr kumimoji="0" kern="1200">
          <a:solidFill>
            <a:schemeClr val="tx1"/>
          </a:solidFill>
          <a:latin typeface="+mn-lt"/>
          <a:ea typeface="+mn-ea"/>
          <a:cs typeface="+mn-cs"/>
        </a:defRPr>
      </a:lvl7pPr>
      <a:lvl8pPr marL="3200440" algn="l" rtl="0" eaLnBrk="1" latinLnBrk="0" hangingPunct="1">
        <a:defRPr kumimoji="0" kern="1200">
          <a:solidFill>
            <a:schemeClr val="tx1"/>
          </a:solidFill>
          <a:latin typeface="+mn-lt"/>
          <a:ea typeface="+mn-ea"/>
          <a:cs typeface="+mn-cs"/>
        </a:defRPr>
      </a:lvl8pPr>
      <a:lvl9pPr marL="3657646"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computing.llnl.gov/careers/interns"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7.png"/><Relationship Id="rId10" Type="http://schemas.openxmlformats.org/officeDocument/2006/relationships/image" Target="../media/image21.jpeg"/><Relationship Id="rId4" Type="http://schemas.openxmlformats.org/officeDocument/2006/relationships/image" Target="../media/image16.png"/><Relationship Id="rId9" Type="http://schemas.openxmlformats.org/officeDocument/2006/relationships/image" Target="../media/image20.jpe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3.png"/><Relationship Id="rId7"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microsoft.com/office/2007/relationships/hdphoto" Target="../media/hdphoto2.wdp"/><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58330" y="2100401"/>
            <a:ext cx="11181805" cy="0"/>
          </a:xfrm>
          <a:prstGeom prst="line">
            <a:avLst/>
          </a:prstGeom>
          <a:ln w="19050"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Title 9">
            <a:extLst>
              <a:ext uri="{FF2B5EF4-FFF2-40B4-BE49-F238E27FC236}">
                <a16:creationId xmlns:a16="http://schemas.microsoft.com/office/drawing/2014/main" id="{AC7E9F3A-CC11-F64D-9FEC-E396637B30B4}"/>
              </a:ext>
            </a:extLst>
          </p:cNvPr>
          <p:cNvSpPr txBox="1">
            <a:spLocks/>
          </p:cNvSpPr>
          <p:nvPr/>
        </p:nvSpPr>
        <p:spPr>
          <a:xfrm>
            <a:off x="386739" y="506828"/>
            <a:ext cx="11040533" cy="1538875"/>
          </a:xfrm>
          <a:prstGeom prst="rect">
            <a:avLst/>
          </a:prstGeom>
        </p:spPr>
        <p:txBody>
          <a:bodyPr anchor="b" anchorCtr="0"/>
          <a:lstStyle>
            <a:lvl1pPr algn="l" rtl="0" eaLnBrk="1" latinLnBrk="0" hangingPunct="1">
              <a:lnSpc>
                <a:spcPts val="3800"/>
              </a:lnSpc>
              <a:spcBef>
                <a:spcPct val="0"/>
              </a:spcBef>
              <a:buNone/>
              <a:defRPr kumimoji="0" sz="3200" b="1" i="0" kern="1200" baseline="0">
                <a:solidFill>
                  <a:schemeClr val="tx2"/>
                </a:solidFill>
                <a:effectLst/>
                <a:latin typeface="Avenir Heavy" charset="0"/>
                <a:ea typeface="Avenir Heavy" charset="0"/>
                <a:cs typeface="Avenir Heavy" charset="0"/>
              </a:defRPr>
            </a:lvl1pPr>
          </a:lstStyle>
          <a:p>
            <a:pPr defTabSz="1219185">
              <a:lnSpc>
                <a:spcPts val="4533"/>
              </a:lnSpc>
              <a:spcAft>
                <a:spcPts val="1600"/>
              </a:spcAft>
            </a:pPr>
            <a:r>
              <a:rPr lang="en-US" sz="2400" b="0" dirty="0">
                <a:solidFill>
                  <a:srgbClr val="94B6D2">
                    <a:lumMod val="50000"/>
                  </a:srgbClr>
                </a:solidFill>
              </a:rPr>
              <a:t>Lawrence Livermore National Laboratory</a:t>
            </a:r>
          </a:p>
          <a:p>
            <a:pPr defTabSz="1219185">
              <a:lnSpc>
                <a:spcPts val="4533"/>
              </a:lnSpc>
              <a:spcAft>
                <a:spcPts val="1600"/>
              </a:spcAft>
            </a:pPr>
            <a:r>
              <a:rPr lang="en-US" sz="6400" dirty="0">
                <a:solidFill>
                  <a:srgbClr val="94B6D2">
                    <a:lumMod val="50000"/>
                  </a:srgbClr>
                </a:solidFill>
              </a:rPr>
              <a:t>Laboratory Overview</a:t>
            </a:r>
          </a:p>
        </p:txBody>
      </p:sp>
      <p:sp>
        <p:nvSpPr>
          <p:cNvPr id="14" name="Text Placeholder 2">
            <a:extLst>
              <a:ext uri="{FF2B5EF4-FFF2-40B4-BE49-F238E27FC236}">
                <a16:creationId xmlns:a16="http://schemas.microsoft.com/office/drawing/2014/main" id="{19B8549A-7C19-D649-8E8F-943B6190AB16}"/>
              </a:ext>
            </a:extLst>
          </p:cNvPr>
          <p:cNvSpPr txBox="1">
            <a:spLocks/>
          </p:cNvSpPr>
          <p:nvPr/>
        </p:nvSpPr>
        <p:spPr>
          <a:xfrm>
            <a:off x="6096001" y="2209803"/>
            <a:ext cx="5892521" cy="637117"/>
          </a:xfrm>
          <a:prstGeom prst="rect">
            <a:avLst/>
          </a:prstGeom>
        </p:spPr>
        <p:txBody>
          <a:bodyPr rIns="243840" anchor="t" anchorCtr="0">
            <a:noAutofit/>
          </a:bodyPr>
          <a:lstStyle>
            <a:lvl1pPr marL="57150" indent="0" algn="l" rtl="0" eaLnBrk="1" latinLnBrk="0" hangingPunct="1">
              <a:spcBef>
                <a:spcPts val="0"/>
              </a:spcBef>
              <a:spcAft>
                <a:spcPts val="0"/>
              </a:spcAft>
              <a:buClr>
                <a:schemeClr val="accent1">
                  <a:lumMod val="75000"/>
                </a:schemeClr>
              </a:buClr>
              <a:buSzPct val="90000"/>
              <a:buFont typeface="Wingdings" charset="2"/>
              <a:buNone/>
              <a:tabLst/>
              <a:defRPr kumimoji="0" sz="1200" b="0" i="0" kern="1200">
                <a:solidFill>
                  <a:schemeClr val="tx2"/>
                </a:solidFill>
                <a:latin typeface="Avenir Medium" charset="0"/>
                <a:ea typeface="Avenir Medium" charset="0"/>
                <a:cs typeface="Avenir Medium"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21"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591" indent="-182875"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754" indent="-182875"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17" indent="-182875"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080" indent="-182875"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76199" algn="r" defTabSz="1219185">
              <a:spcAft>
                <a:spcPts val="400"/>
              </a:spcAft>
              <a:buClr>
                <a:srgbClr val="94B6D2">
                  <a:lumMod val="75000"/>
                </a:srgbClr>
              </a:buClr>
            </a:pPr>
            <a:r>
              <a:rPr lang="en-US" sz="1600">
                <a:solidFill>
                  <a:srgbClr val="94B6D2">
                    <a:lumMod val="50000"/>
                  </a:srgbClr>
                </a:solidFill>
              </a:rPr>
              <a:t>xxxxx</a:t>
            </a:r>
            <a:endParaRPr lang="en-US" sz="1400" dirty="0">
              <a:solidFill>
                <a:srgbClr val="94B6D2">
                  <a:lumMod val="50000"/>
                </a:srgbClr>
              </a:solidFill>
            </a:endParaRPr>
          </a:p>
          <a:p>
            <a:pPr marL="76199" algn="r" defTabSz="1219185">
              <a:spcAft>
                <a:spcPts val="400"/>
              </a:spcAft>
              <a:buClr>
                <a:srgbClr val="94B6D2">
                  <a:lumMod val="75000"/>
                </a:srgbClr>
              </a:buClr>
            </a:pPr>
            <a:r>
              <a:rPr lang="en-US" sz="1400" dirty="0" err="1">
                <a:solidFill>
                  <a:srgbClr val="94B6D2">
                    <a:lumMod val="50000"/>
                  </a:srgbClr>
                </a:solidFill>
              </a:rPr>
              <a:t>xxxxxx</a:t>
            </a:r>
            <a:endParaRPr lang="en-US" sz="1400" dirty="0">
              <a:solidFill>
                <a:srgbClr val="94B6D2">
                  <a:lumMod val="50000"/>
                </a:srgbClr>
              </a:solidFill>
            </a:endParaRPr>
          </a:p>
          <a:p>
            <a:pPr marL="76199" algn="r" defTabSz="1219185">
              <a:buClr>
                <a:srgbClr val="94B6D2">
                  <a:lumMod val="75000"/>
                </a:srgbClr>
              </a:buClr>
            </a:pPr>
            <a:r>
              <a:rPr lang="en-US" sz="1400" dirty="0">
                <a:solidFill>
                  <a:srgbClr val="94B6D2">
                    <a:lumMod val="50000"/>
                  </a:srgbClr>
                </a:solidFill>
              </a:rPr>
              <a:t>Computing Resume Workshop</a:t>
            </a:r>
          </a:p>
        </p:txBody>
      </p:sp>
      <p:sp>
        <p:nvSpPr>
          <p:cNvPr id="16" name="Text Placeholder 2">
            <a:extLst>
              <a:ext uri="{FF2B5EF4-FFF2-40B4-BE49-F238E27FC236}">
                <a16:creationId xmlns:a16="http://schemas.microsoft.com/office/drawing/2014/main" id="{C4112CB6-168C-C447-9A61-0AFFA76208C4}"/>
              </a:ext>
            </a:extLst>
          </p:cNvPr>
          <p:cNvSpPr txBox="1">
            <a:spLocks/>
          </p:cNvSpPr>
          <p:nvPr/>
        </p:nvSpPr>
        <p:spPr>
          <a:xfrm>
            <a:off x="7336221" y="3375793"/>
            <a:ext cx="4652300" cy="452268"/>
          </a:xfrm>
          <a:prstGeom prst="rect">
            <a:avLst/>
          </a:prstGeom>
        </p:spPr>
        <p:txBody>
          <a:bodyPr rIns="243840" anchor="t" anchorCtr="0">
            <a:noAutofit/>
          </a:bodyPr>
          <a:lstStyle>
            <a:lvl1pPr marL="57150" indent="0" algn="l" rtl="0" eaLnBrk="1" latinLnBrk="0" hangingPunct="1">
              <a:spcBef>
                <a:spcPts val="0"/>
              </a:spcBef>
              <a:spcAft>
                <a:spcPts val="0"/>
              </a:spcAft>
              <a:buClr>
                <a:schemeClr val="accent1">
                  <a:lumMod val="75000"/>
                </a:schemeClr>
              </a:buClr>
              <a:buSzPct val="90000"/>
              <a:buFont typeface="Wingdings" charset="2"/>
              <a:buNone/>
              <a:tabLst/>
              <a:defRPr kumimoji="0" sz="1200" b="0" i="0" kern="1200">
                <a:solidFill>
                  <a:schemeClr val="tx2"/>
                </a:solidFill>
                <a:latin typeface="Avenir Medium" charset="0"/>
                <a:ea typeface="Avenir Medium" charset="0"/>
                <a:cs typeface="Avenir Medium"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21"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591" indent="-182875"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754" indent="-182875"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17" indent="-182875"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080" indent="-182875"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76199" algn="r" defTabSz="1219185">
              <a:buClr>
                <a:srgbClr val="94B6D2">
                  <a:lumMod val="75000"/>
                </a:srgbClr>
              </a:buClr>
            </a:pPr>
            <a:r>
              <a:rPr lang="en-US" sz="1600" dirty="0">
                <a:solidFill>
                  <a:srgbClr val="94B6D2">
                    <a:lumMod val="50000"/>
                  </a:srgbClr>
                </a:solidFill>
              </a:rPr>
              <a:t>July X, 2024</a:t>
            </a:r>
            <a:endParaRPr lang="en-US" sz="1333" dirty="0">
              <a:solidFill>
                <a:srgbClr val="94B6D2">
                  <a:lumMod val="50000"/>
                </a:srgbClr>
              </a:solidFill>
            </a:endParaRPr>
          </a:p>
        </p:txBody>
      </p:sp>
    </p:spTree>
    <p:extLst>
      <p:ext uri="{BB962C8B-B14F-4D97-AF65-F5344CB8AC3E}">
        <p14:creationId xmlns:p14="http://schemas.microsoft.com/office/powerpoint/2010/main" val="3096842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F86B43-5CFF-0A48-8714-B0B10B554E26}"/>
              </a:ext>
            </a:extLst>
          </p:cNvPr>
          <p:cNvSpPr>
            <a:spLocks noGrp="1"/>
          </p:cNvSpPr>
          <p:nvPr>
            <p:ph type="sldNum" sz="quarter" idx="12"/>
          </p:nvPr>
        </p:nvSpPr>
        <p:spPr/>
        <p:txBody>
          <a:bodyPr/>
          <a:lstStyle/>
          <a:p>
            <a:pPr defTabSz="609593"/>
            <a:fld id="{F621BA9E-024D-DE4D-A8C8-2AC39C7987FF}" type="slidenum">
              <a:rPr lang="en-US">
                <a:solidFill>
                  <a:prstClr val="white">
                    <a:lumMod val="65000"/>
                  </a:prstClr>
                </a:solidFill>
              </a:rPr>
              <a:pPr defTabSz="609593"/>
              <a:t>10</a:t>
            </a:fld>
            <a:endParaRPr lang="en-US">
              <a:solidFill>
                <a:prstClr val="white">
                  <a:lumMod val="65000"/>
                </a:prstClr>
              </a:solidFill>
            </a:endParaRPr>
          </a:p>
        </p:txBody>
      </p:sp>
      <p:pic>
        <p:nvPicPr>
          <p:cNvPr id="4" name="Picture 3">
            <a:extLst>
              <a:ext uri="{FF2B5EF4-FFF2-40B4-BE49-F238E27FC236}">
                <a16:creationId xmlns:a16="http://schemas.microsoft.com/office/drawing/2014/main" id="{951AA205-9651-9145-9AC3-AA154534FB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6578"/>
            <a:ext cx="12192000" cy="6284335"/>
          </a:xfrm>
          <a:prstGeom prst="rect">
            <a:avLst/>
          </a:prstGeom>
        </p:spPr>
      </p:pic>
      <p:sp>
        <p:nvSpPr>
          <p:cNvPr id="5" name="Text Placeholder 2">
            <a:extLst>
              <a:ext uri="{FF2B5EF4-FFF2-40B4-BE49-F238E27FC236}">
                <a16:creationId xmlns:a16="http://schemas.microsoft.com/office/drawing/2014/main" id="{373C93CB-13AE-524E-BDA2-D586522CBF79}"/>
              </a:ext>
            </a:extLst>
          </p:cNvPr>
          <p:cNvSpPr txBox="1">
            <a:spLocks/>
          </p:cNvSpPr>
          <p:nvPr/>
        </p:nvSpPr>
        <p:spPr>
          <a:xfrm>
            <a:off x="1016649" y="2403994"/>
            <a:ext cx="3993752" cy="642647"/>
          </a:xfrm>
          <a:prstGeom prst="rect">
            <a:avLst/>
          </a:prstGeom>
        </p:spPr>
        <p:txBody>
          <a:bodyPr anchor="ctr" anchorCtr="0"/>
          <a:lstStyle>
            <a:lvl1pPr marL="285744" indent="-228594"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35" indent="-285744"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080" indent="-171446"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674" indent="-171446"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269" indent="-171446" algn="l" rtl="0" eaLnBrk="1" latinLnBrk="0" hangingPunct="1">
              <a:spcBef>
                <a:spcPts val="0"/>
              </a:spcBef>
              <a:spcAft>
                <a:spcPts val="0"/>
              </a:spcAft>
              <a:buClrTx/>
              <a:buFont typeface="Arial"/>
              <a:buChar char="•"/>
              <a:tabLst>
                <a:tab pos="1200121"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591" indent="-182875"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754" indent="-182875"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17" indent="-182875"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080" indent="-182875"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defTabSz="1219185">
              <a:lnSpc>
                <a:spcPts val="1867"/>
              </a:lnSpc>
              <a:spcBef>
                <a:spcPts val="0"/>
              </a:spcBef>
              <a:spcAft>
                <a:spcPts val="1600"/>
              </a:spcAft>
              <a:buClr>
                <a:srgbClr val="94B6D2">
                  <a:lumMod val="75000"/>
                </a:srgbClr>
              </a:buClr>
              <a:buNone/>
            </a:pPr>
            <a:r>
              <a:rPr lang="en-US" sz="3733" b="1" dirty="0">
                <a:solidFill>
                  <a:srgbClr val="1C516F"/>
                </a:solidFill>
                <a:latin typeface="Helvetica Neue Condensed" charset="0"/>
                <a:ea typeface="Helvetica Neue Condensed" charset="0"/>
                <a:cs typeface="Helvetica Neue Condensed" charset="0"/>
              </a:rPr>
              <a:t>Ideas</a:t>
            </a:r>
            <a:endParaRPr lang="en-US" sz="3733" b="1" dirty="0">
              <a:solidFill>
                <a:prstClr val="black"/>
              </a:solidFill>
              <a:latin typeface="Helvetica Neue Condensed" charset="0"/>
              <a:ea typeface="Helvetica Neue Condensed" charset="0"/>
              <a:cs typeface="Helvetica Neue Condensed" charset="0"/>
            </a:endParaRPr>
          </a:p>
        </p:txBody>
      </p:sp>
      <p:sp>
        <p:nvSpPr>
          <p:cNvPr id="6" name="Text Placeholder 2">
            <a:extLst>
              <a:ext uri="{FF2B5EF4-FFF2-40B4-BE49-F238E27FC236}">
                <a16:creationId xmlns:a16="http://schemas.microsoft.com/office/drawing/2014/main" id="{937BE388-09D0-4543-921E-2B04B0338CF0}"/>
              </a:ext>
            </a:extLst>
          </p:cNvPr>
          <p:cNvSpPr txBox="1">
            <a:spLocks/>
          </p:cNvSpPr>
          <p:nvPr/>
        </p:nvSpPr>
        <p:spPr>
          <a:xfrm>
            <a:off x="1016649" y="2978231"/>
            <a:ext cx="3993752" cy="642647"/>
          </a:xfrm>
          <a:prstGeom prst="rect">
            <a:avLst/>
          </a:prstGeom>
        </p:spPr>
        <p:txBody>
          <a:bodyPr anchor="ctr" anchorCtr="0"/>
          <a:lstStyle>
            <a:lvl1pPr marL="285744" indent="-228594"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35" indent="-285744"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080" indent="-171446"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674" indent="-171446"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269" indent="-171446" algn="l" rtl="0" eaLnBrk="1" latinLnBrk="0" hangingPunct="1">
              <a:spcBef>
                <a:spcPts val="0"/>
              </a:spcBef>
              <a:spcAft>
                <a:spcPts val="0"/>
              </a:spcAft>
              <a:buClrTx/>
              <a:buFont typeface="Arial"/>
              <a:buChar char="•"/>
              <a:tabLst>
                <a:tab pos="1200121"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591" indent="-182875"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754" indent="-182875"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17" indent="-182875"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080" indent="-182875"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defTabSz="1219185">
              <a:lnSpc>
                <a:spcPts val="1867"/>
              </a:lnSpc>
              <a:spcBef>
                <a:spcPts val="0"/>
              </a:spcBef>
              <a:spcAft>
                <a:spcPts val="1600"/>
              </a:spcAft>
              <a:buClr>
                <a:srgbClr val="94B6D2">
                  <a:lumMod val="75000"/>
                </a:srgbClr>
              </a:buClr>
              <a:buNone/>
            </a:pPr>
            <a:r>
              <a:rPr lang="en-US" sz="3733" b="1" dirty="0">
                <a:solidFill>
                  <a:srgbClr val="1C516F"/>
                </a:solidFill>
                <a:latin typeface="Helvetica Neue Condensed" charset="0"/>
                <a:ea typeface="Helvetica Neue Condensed" charset="0"/>
                <a:cs typeface="Helvetica Neue Condensed" charset="0"/>
              </a:rPr>
              <a:t>Impact</a:t>
            </a:r>
            <a:endParaRPr lang="en-US" sz="3733" b="1" dirty="0">
              <a:solidFill>
                <a:prstClr val="black"/>
              </a:solidFill>
              <a:latin typeface="Helvetica Neue Condensed" charset="0"/>
              <a:ea typeface="Helvetica Neue Condensed" charset="0"/>
              <a:cs typeface="Helvetica Neue Condensed" charset="0"/>
            </a:endParaRPr>
          </a:p>
        </p:txBody>
      </p:sp>
      <p:sp>
        <p:nvSpPr>
          <p:cNvPr id="7" name="Text Placeholder 2">
            <a:extLst>
              <a:ext uri="{FF2B5EF4-FFF2-40B4-BE49-F238E27FC236}">
                <a16:creationId xmlns:a16="http://schemas.microsoft.com/office/drawing/2014/main" id="{265663DE-A355-A848-9B4E-CC38666F623F}"/>
              </a:ext>
            </a:extLst>
          </p:cNvPr>
          <p:cNvSpPr txBox="1">
            <a:spLocks/>
          </p:cNvSpPr>
          <p:nvPr/>
        </p:nvSpPr>
        <p:spPr>
          <a:xfrm>
            <a:off x="1016649" y="4126706"/>
            <a:ext cx="3993752" cy="642647"/>
          </a:xfrm>
          <a:prstGeom prst="rect">
            <a:avLst/>
          </a:prstGeom>
        </p:spPr>
        <p:txBody>
          <a:bodyPr anchor="ctr" anchorCtr="0"/>
          <a:lstStyle>
            <a:lvl1pPr marL="285744" indent="-228594"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35" indent="-285744"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080" indent="-171446"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674" indent="-171446"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269" indent="-171446" algn="l" rtl="0" eaLnBrk="1" latinLnBrk="0" hangingPunct="1">
              <a:spcBef>
                <a:spcPts val="0"/>
              </a:spcBef>
              <a:spcAft>
                <a:spcPts val="0"/>
              </a:spcAft>
              <a:buClrTx/>
              <a:buFont typeface="Arial"/>
              <a:buChar char="•"/>
              <a:tabLst>
                <a:tab pos="1200121"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591" indent="-182875"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754" indent="-182875"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17" indent="-182875"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080" indent="-182875"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defTabSz="1219185">
              <a:lnSpc>
                <a:spcPts val="1867"/>
              </a:lnSpc>
              <a:spcBef>
                <a:spcPts val="0"/>
              </a:spcBef>
              <a:spcAft>
                <a:spcPts val="1600"/>
              </a:spcAft>
              <a:buClr>
                <a:srgbClr val="94B6D2">
                  <a:lumMod val="75000"/>
                </a:srgbClr>
              </a:buClr>
              <a:buNone/>
            </a:pPr>
            <a:r>
              <a:rPr lang="en-US" sz="3733" b="1" dirty="0">
                <a:solidFill>
                  <a:srgbClr val="1C516F"/>
                </a:solidFill>
                <a:latin typeface="Helvetica Neue Condensed" charset="0"/>
                <a:ea typeface="Helvetica Neue Condensed" charset="0"/>
                <a:cs typeface="Helvetica Neue Condensed" charset="0"/>
              </a:rPr>
              <a:t>Inclusiveness</a:t>
            </a:r>
            <a:endParaRPr lang="en-US" sz="3733" b="1" dirty="0">
              <a:solidFill>
                <a:prstClr val="black"/>
              </a:solidFill>
              <a:latin typeface="Helvetica Neue Condensed" charset="0"/>
              <a:ea typeface="Helvetica Neue Condensed" charset="0"/>
              <a:cs typeface="Helvetica Neue Condensed" charset="0"/>
            </a:endParaRPr>
          </a:p>
        </p:txBody>
      </p:sp>
      <p:sp>
        <p:nvSpPr>
          <p:cNvPr id="8" name="Text Placeholder 2">
            <a:extLst>
              <a:ext uri="{FF2B5EF4-FFF2-40B4-BE49-F238E27FC236}">
                <a16:creationId xmlns:a16="http://schemas.microsoft.com/office/drawing/2014/main" id="{6E2F80B8-07A7-134C-AC67-0793B6B111B7}"/>
              </a:ext>
            </a:extLst>
          </p:cNvPr>
          <p:cNvSpPr txBox="1">
            <a:spLocks/>
          </p:cNvSpPr>
          <p:nvPr/>
        </p:nvSpPr>
        <p:spPr>
          <a:xfrm>
            <a:off x="1016649" y="3552469"/>
            <a:ext cx="3993752" cy="642647"/>
          </a:xfrm>
          <a:prstGeom prst="rect">
            <a:avLst/>
          </a:prstGeom>
        </p:spPr>
        <p:txBody>
          <a:bodyPr anchor="ctr" anchorCtr="0"/>
          <a:lstStyle>
            <a:lvl1pPr marL="285744" indent="-228594"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35" indent="-285744"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080" indent="-171446"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674" indent="-171446"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269" indent="-171446" algn="l" rtl="0" eaLnBrk="1" latinLnBrk="0" hangingPunct="1">
              <a:spcBef>
                <a:spcPts val="0"/>
              </a:spcBef>
              <a:spcAft>
                <a:spcPts val="0"/>
              </a:spcAft>
              <a:buClrTx/>
              <a:buFont typeface="Arial"/>
              <a:buChar char="•"/>
              <a:tabLst>
                <a:tab pos="1200121"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591" indent="-182875"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754" indent="-182875"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17" indent="-182875"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080" indent="-182875"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defTabSz="1219185">
              <a:lnSpc>
                <a:spcPts val="1867"/>
              </a:lnSpc>
              <a:spcBef>
                <a:spcPts val="0"/>
              </a:spcBef>
              <a:spcAft>
                <a:spcPts val="1600"/>
              </a:spcAft>
              <a:buClr>
                <a:srgbClr val="94B6D2">
                  <a:lumMod val="75000"/>
                </a:srgbClr>
              </a:buClr>
              <a:buNone/>
            </a:pPr>
            <a:r>
              <a:rPr lang="en-US" sz="3733" b="1" dirty="0">
                <a:solidFill>
                  <a:srgbClr val="1C516F"/>
                </a:solidFill>
                <a:latin typeface="Helvetica Neue Condensed" charset="0"/>
                <a:ea typeface="Helvetica Neue Condensed" charset="0"/>
                <a:cs typeface="Helvetica Neue Condensed" charset="0"/>
              </a:rPr>
              <a:t>Integrity</a:t>
            </a:r>
            <a:endParaRPr lang="en-US" sz="3733" b="1" dirty="0">
              <a:solidFill>
                <a:prstClr val="black"/>
              </a:solidFill>
              <a:latin typeface="Helvetica Neue Condensed" charset="0"/>
              <a:ea typeface="Helvetica Neue Condensed" charset="0"/>
              <a:cs typeface="Helvetica Neue Condensed" charset="0"/>
            </a:endParaRPr>
          </a:p>
        </p:txBody>
      </p:sp>
      <p:sp>
        <p:nvSpPr>
          <p:cNvPr id="9" name="Text Placeholder 2">
            <a:extLst>
              <a:ext uri="{FF2B5EF4-FFF2-40B4-BE49-F238E27FC236}">
                <a16:creationId xmlns:a16="http://schemas.microsoft.com/office/drawing/2014/main" id="{DAA710B6-4337-9844-B661-2190EC138EC5}"/>
              </a:ext>
            </a:extLst>
          </p:cNvPr>
          <p:cNvSpPr txBox="1">
            <a:spLocks/>
          </p:cNvSpPr>
          <p:nvPr/>
        </p:nvSpPr>
        <p:spPr>
          <a:xfrm>
            <a:off x="1016649" y="4700941"/>
            <a:ext cx="3993752" cy="642647"/>
          </a:xfrm>
          <a:prstGeom prst="rect">
            <a:avLst/>
          </a:prstGeom>
        </p:spPr>
        <p:txBody>
          <a:bodyPr anchor="ctr" anchorCtr="0"/>
          <a:lstStyle>
            <a:lvl1pPr marL="285744" indent="-228594"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35" indent="-285744"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080" indent="-171446"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674" indent="-171446"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269" indent="-171446" algn="l" rtl="0" eaLnBrk="1" latinLnBrk="0" hangingPunct="1">
              <a:spcBef>
                <a:spcPts val="0"/>
              </a:spcBef>
              <a:spcAft>
                <a:spcPts val="0"/>
              </a:spcAft>
              <a:buClrTx/>
              <a:buFont typeface="Arial"/>
              <a:buChar char="•"/>
              <a:tabLst>
                <a:tab pos="1200121"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591" indent="-182875"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754" indent="-182875"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17" indent="-182875"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080" indent="-182875"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defTabSz="1219185">
              <a:lnSpc>
                <a:spcPts val="1867"/>
              </a:lnSpc>
              <a:spcBef>
                <a:spcPts val="0"/>
              </a:spcBef>
              <a:spcAft>
                <a:spcPts val="1600"/>
              </a:spcAft>
              <a:buClr>
                <a:srgbClr val="94B6D2">
                  <a:lumMod val="75000"/>
                </a:srgbClr>
              </a:buClr>
              <a:buNone/>
            </a:pPr>
            <a:r>
              <a:rPr lang="en-US" sz="3733" b="1" dirty="0">
                <a:solidFill>
                  <a:srgbClr val="1C516F"/>
                </a:solidFill>
                <a:latin typeface="Helvetica Neue Condensed" charset="0"/>
                <a:ea typeface="Helvetica Neue Condensed" charset="0"/>
                <a:cs typeface="Helvetica Neue Condensed" charset="0"/>
              </a:rPr>
              <a:t>Zeal</a:t>
            </a:r>
            <a:endParaRPr lang="en-US" sz="3733" b="1" dirty="0">
              <a:solidFill>
                <a:prstClr val="black"/>
              </a:solidFill>
              <a:latin typeface="Helvetica Neue Condensed" charset="0"/>
              <a:ea typeface="Helvetica Neue Condensed" charset="0"/>
              <a:cs typeface="Helvetica Neue Condensed" charset="0"/>
            </a:endParaRPr>
          </a:p>
        </p:txBody>
      </p:sp>
      <p:sp>
        <p:nvSpPr>
          <p:cNvPr id="10" name="Text Placeholder 2">
            <a:extLst>
              <a:ext uri="{FF2B5EF4-FFF2-40B4-BE49-F238E27FC236}">
                <a16:creationId xmlns:a16="http://schemas.microsoft.com/office/drawing/2014/main" id="{D53B3467-08D9-1E4B-ACBD-AE1E97F94813}"/>
              </a:ext>
            </a:extLst>
          </p:cNvPr>
          <p:cNvSpPr txBox="1">
            <a:spLocks/>
          </p:cNvSpPr>
          <p:nvPr/>
        </p:nvSpPr>
        <p:spPr>
          <a:xfrm>
            <a:off x="5270691" y="2314484"/>
            <a:ext cx="6019205" cy="1729133"/>
          </a:xfrm>
          <a:prstGeom prst="rect">
            <a:avLst/>
          </a:prstGeom>
        </p:spPr>
        <p:txBody>
          <a:bodyPr lIns="243840"/>
          <a:lstStyle>
            <a:lvl1pPr marL="285744" indent="-228594"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35" indent="-285744"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080" indent="-171446"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674" indent="-171446"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269" indent="-171446" algn="l" rtl="0" eaLnBrk="1" latinLnBrk="0" hangingPunct="1">
              <a:spcBef>
                <a:spcPts val="0"/>
              </a:spcBef>
              <a:spcAft>
                <a:spcPts val="0"/>
              </a:spcAft>
              <a:buClrTx/>
              <a:buFont typeface="Arial"/>
              <a:buChar char="•"/>
              <a:tabLst>
                <a:tab pos="1200121"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591" indent="-182875"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754" indent="-182875"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17" indent="-182875"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080" indent="-182875"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defTabSz="1219185">
              <a:lnSpc>
                <a:spcPts val="2560"/>
              </a:lnSpc>
              <a:spcBef>
                <a:spcPts val="0"/>
              </a:spcBef>
              <a:buClr>
                <a:srgbClr val="94B6D2">
                  <a:lumMod val="75000"/>
                </a:srgbClr>
              </a:buClr>
              <a:buNone/>
            </a:pPr>
            <a:r>
              <a:rPr lang="en-US" sz="2133" dirty="0">
                <a:solidFill>
                  <a:prstClr val="black"/>
                </a:solidFill>
              </a:rPr>
              <a:t>Our VALUES are the concepts that embody what we’re all about. They are the things we value in and of themselves. Each of us should bring our unique experiences, aspirations, and roles within the Lab to their interpretation and application.</a:t>
            </a:r>
          </a:p>
        </p:txBody>
      </p:sp>
      <p:sp>
        <p:nvSpPr>
          <p:cNvPr id="13" name="Rectangle 12">
            <a:extLst>
              <a:ext uri="{FF2B5EF4-FFF2-40B4-BE49-F238E27FC236}">
                <a16:creationId xmlns:a16="http://schemas.microsoft.com/office/drawing/2014/main" id="{1E7D6D65-6930-5044-8966-5EABAFC77B2D}"/>
              </a:ext>
            </a:extLst>
          </p:cNvPr>
          <p:cNvSpPr/>
          <p:nvPr/>
        </p:nvSpPr>
        <p:spPr bwMode="auto">
          <a:xfrm>
            <a:off x="0" y="0"/>
            <a:ext cx="12192000" cy="36576"/>
          </a:xfrm>
          <a:prstGeom prst="rect">
            <a:avLst/>
          </a:prstGeom>
          <a:solidFill>
            <a:schemeClr val="accent1">
              <a:lumMod val="50000"/>
            </a:schemeClr>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sp>
        <p:nvSpPr>
          <p:cNvPr id="14" name="Rectangle 13">
            <a:extLst>
              <a:ext uri="{FF2B5EF4-FFF2-40B4-BE49-F238E27FC236}">
                <a16:creationId xmlns:a16="http://schemas.microsoft.com/office/drawing/2014/main" id="{5A359104-F6CA-8841-B065-5A838A1F7FFA}"/>
              </a:ext>
            </a:extLst>
          </p:cNvPr>
          <p:cNvSpPr/>
          <p:nvPr/>
        </p:nvSpPr>
        <p:spPr bwMode="auto">
          <a:xfrm>
            <a:off x="0" y="6320911"/>
            <a:ext cx="12192000" cy="36576"/>
          </a:xfrm>
          <a:prstGeom prst="rect">
            <a:avLst/>
          </a:prstGeom>
          <a:solidFill>
            <a:schemeClr val="accent1">
              <a:lumMod val="50000"/>
            </a:schemeClr>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sp>
        <p:nvSpPr>
          <p:cNvPr id="15" name="TextBox 14">
            <a:extLst>
              <a:ext uri="{FF2B5EF4-FFF2-40B4-BE49-F238E27FC236}">
                <a16:creationId xmlns:a16="http://schemas.microsoft.com/office/drawing/2014/main" id="{0067B0E9-C55A-1547-AEC3-46F08C114D32}"/>
              </a:ext>
            </a:extLst>
          </p:cNvPr>
          <p:cNvSpPr txBox="1"/>
          <p:nvPr/>
        </p:nvSpPr>
        <p:spPr>
          <a:xfrm>
            <a:off x="693041" y="6689763"/>
            <a:ext cx="2659632" cy="123111"/>
          </a:xfrm>
          <a:prstGeom prst="rect">
            <a:avLst/>
          </a:prstGeom>
          <a:noFill/>
        </p:spPr>
        <p:txBody>
          <a:bodyPr wrap="square" lIns="0" tIns="0" rIns="0" bIns="0" rtlCol="0" anchor="b" anchorCtr="0">
            <a:spAutoFit/>
          </a:bodyPr>
          <a:lstStyle/>
          <a:p>
            <a:pPr defTabSz="609593"/>
            <a:r>
              <a:rPr lang="en-US" sz="800" dirty="0">
                <a:solidFill>
                  <a:prstClr val="black"/>
                </a:solidFill>
                <a:latin typeface="Avenir Light" panose="020B0402020203020204" pitchFamily="34" charset="77"/>
                <a:cs typeface="Arial"/>
              </a:rPr>
              <a:t>LLNL-PRES-830343</a:t>
            </a:r>
          </a:p>
        </p:txBody>
      </p:sp>
    </p:spTree>
    <p:extLst>
      <p:ext uri="{BB962C8B-B14F-4D97-AF65-F5344CB8AC3E}">
        <p14:creationId xmlns:p14="http://schemas.microsoft.com/office/powerpoint/2010/main" val="2857952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4D582-2F55-BA85-9EF1-4274B9A651F8}"/>
              </a:ext>
            </a:extLst>
          </p:cNvPr>
          <p:cNvSpPr>
            <a:spLocks noGrp="1"/>
          </p:cNvSpPr>
          <p:nvPr>
            <p:ph type="title"/>
          </p:nvPr>
        </p:nvSpPr>
        <p:spPr/>
        <p:txBody>
          <a:bodyPr/>
          <a:lstStyle/>
          <a:p>
            <a:r>
              <a:rPr lang="en-US" sz="3200" b="1" dirty="0">
                <a:solidFill>
                  <a:schemeClr val="accent1">
                    <a:lumMod val="75000"/>
                  </a:schemeClr>
                </a:solidFill>
                <a:latin typeface="Calibri" panose="020F0502020204030204" pitchFamily="34" charset="0"/>
                <a:cs typeface="Calibri" panose="020F0502020204030204" pitchFamily="34" charset="0"/>
              </a:rPr>
              <a:t>Review of resume writing </a:t>
            </a:r>
            <a:r>
              <a:rPr lang="en-US" dirty="0"/>
              <a:t>t</a:t>
            </a:r>
            <a:r>
              <a:rPr lang="en-US" sz="3200" b="1" dirty="0">
                <a:solidFill>
                  <a:schemeClr val="accent1">
                    <a:lumMod val="75000"/>
                  </a:schemeClr>
                </a:solidFill>
                <a:latin typeface="Calibri" panose="020F0502020204030204" pitchFamily="34" charset="0"/>
                <a:cs typeface="Calibri" panose="020F0502020204030204" pitchFamily="34" charset="0"/>
              </a:rPr>
              <a:t>ips</a:t>
            </a:r>
          </a:p>
        </p:txBody>
      </p:sp>
      <p:sp>
        <p:nvSpPr>
          <p:cNvPr id="4" name="Content Placeholder 3">
            <a:extLst>
              <a:ext uri="{FF2B5EF4-FFF2-40B4-BE49-F238E27FC236}">
                <a16:creationId xmlns:a16="http://schemas.microsoft.com/office/drawing/2014/main" id="{1D2CE069-09A8-53D2-587D-3578487213D5}"/>
              </a:ext>
            </a:extLst>
          </p:cNvPr>
          <p:cNvSpPr>
            <a:spLocks noGrp="1"/>
          </p:cNvSpPr>
          <p:nvPr>
            <p:ph idx="1"/>
          </p:nvPr>
        </p:nvSpPr>
        <p:spPr/>
        <p:txBody>
          <a:bodyPr/>
          <a:lstStyle/>
          <a:p>
            <a:r>
              <a:rPr lang="en-US" dirty="0"/>
              <a:t>Prior experience </a:t>
            </a:r>
          </a:p>
          <a:p>
            <a:r>
              <a:rPr lang="en-US" dirty="0"/>
              <a:t>Articulate your skills </a:t>
            </a:r>
          </a:p>
          <a:p>
            <a:r>
              <a:rPr lang="en-US" dirty="0"/>
              <a:t>Project, posters and presentations</a:t>
            </a:r>
          </a:p>
          <a:p>
            <a:r>
              <a:rPr lang="en-US" dirty="0"/>
              <a:t>Review job posting</a:t>
            </a:r>
          </a:p>
          <a:p>
            <a:r>
              <a:rPr lang="en-US" dirty="0"/>
              <a:t>Resume Example </a:t>
            </a:r>
          </a:p>
          <a:p>
            <a:r>
              <a:rPr lang="en-US" dirty="0"/>
              <a:t>Breakout Session (30-45 minutes)</a:t>
            </a:r>
          </a:p>
          <a:p>
            <a:r>
              <a:rPr lang="en-US" dirty="0"/>
              <a:t>Q&amp;A</a:t>
            </a:r>
          </a:p>
          <a:p>
            <a:endParaRPr lang="en-US" dirty="0"/>
          </a:p>
          <a:p>
            <a:endParaRPr lang="en-US" dirty="0"/>
          </a:p>
        </p:txBody>
      </p:sp>
      <p:sp>
        <p:nvSpPr>
          <p:cNvPr id="5" name="Content Placeholder 4">
            <a:extLst>
              <a:ext uri="{FF2B5EF4-FFF2-40B4-BE49-F238E27FC236}">
                <a16:creationId xmlns:a16="http://schemas.microsoft.com/office/drawing/2014/main" id="{A3F6DE9B-C94B-88A6-EA30-2306DEE19F40}"/>
              </a:ext>
            </a:extLst>
          </p:cNvPr>
          <p:cNvSpPr>
            <a:spLocks noGrp="1"/>
          </p:cNvSpPr>
          <p:nvPr>
            <p:ph idx="10"/>
          </p:nvPr>
        </p:nvSpPr>
        <p:spPr/>
        <p:txBody>
          <a:bodyPr>
            <a:normAutofit lnSpcReduction="10000"/>
          </a:bodyPr>
          <a:lstStyle/>
          <a:p>
            <a:r>
              <a:rPr lang="en-US" dirty="0"/>
              <a:t>Resume Order</a:t>
            </a:r>
          </a:p>
          <a:p>
            <a:pPr lvl="1"/>
            <a:r>
              <a:rPr lang="en-US" dirty="0"/>
              <a:t>Contact Information</a:t>
            </a:r>
          </a:p>
          <a:p>
            <a:pPr lvl="2"/>
            <a:r>
              <a:rPr lang="en-US" dirty="0"/>
              <a:t>Name, email, and phone number</a:t>
            </a:r>
          </a:p>
          <a:p>
            <a:pPr lvl="1"/>
            <a:r>
              <a:rPr lang="en-US" dirty="0"/>
              <a:t>Education </a:t>
            </a:r>
          </a:p>
          <a:p>
            <a:pPr lvl="2"/>
            <a:r>
              <a:rPr lang="en-US" sz="1800" dirty="0"/>
              <a:t>Relevant Course Work</a:t>
            </a:r>
          </a:p>
          <a:p>
            <a:pPr lvl="1"/>
            <a:r>
              <a:rPr lang="en-US" dirty="0"/>
              <a:t>Technical Skills</a:t>
            </a:r>
          </a:p>
          <a:p>
            <a:pPr lvl="2"/>
            <a:r>
              <a:rPr lang="en-US" sz="1800" dirty="0"/>
              <a:t>Programming languages from strongest to weakest</a:t>
            </a:r>
          </a:p>
          <a:p>
            <a:pPr lvl="2"/>
            <a:r>
              <a:rPr lang="en-US" sz="1800" dirty="0"/>
              <a:t>Include knowledge of software tools</a:t>
            </a:r>
          </a:p>
          <a:p>
            <a:pPr lvl="2"/>
            <a:r>
              <a:rPr lang="en-US" sz="1800" dirty="0"/>
              <a:t>Special skills</a:t>
            </a:r>
          </a:p>
          <a:p>
            <a:pPr lvl="1"/>
            <a:r>
              <a:rPr lang="en-US" dirty="0"/>
              <a:t>Experience</a:t>
            </a:r>
          </a:p>
          <a:p>
            <a:pPr lvl="1"/>
            <a:r>
              <a:rPr lang="en-US" dirty="0"/>
              <a:t>Projects</a:t>
            </a:r>
          </a:p>
          <a:p>
            <a:pPr lvl="1"/>
            <a:r>
              <a:rPr lang="en-US" dirty="0"/>
              <a:t>Posters &amp;/or Presentations </a:t>
            </a:r>
          </a:p>
          <a:p>
            <a:pPr lvl="1"/>
            <a:r>
              <a:rPr lang="en-US" dirty="0"/>
              <a:t>Community &amp; Leadership</a:t>
            </a:r>
          </a:p>
          <a:p>
            <a:pPr lvl="1"/>
            <a:endParaRPr lang="en-US" dirty="0"/>
          </a:p>
          <a:p>
            <a:endParaRPr lang="en-US" dirty="0"/>
          </a:p>
        </p:txBody>
      </p:sp>
      <p:sp>
        <p:nvSpPr>
          <p:cNvPr id="2" name="Slide Number Placeholder 1">
            <a:extLst>
              <a:ext uri="{FF2B5EF4-FFF2-40B4-BE49-F238E27FC236}">
                <a16:creationId xmlns:a16="http://schemas.microsoft.com/office/drawing/2014/main" id="{7D14098C-ABF1-E7C8-54A2-E0481E693FFF}"/>
              </a:ext>
            </a:extLst>
          </p:cNvPr>
          <p:cNvSpPr>
            <a:spLocks noGrp="1"/>
          </p:cNvSpPr>
          <p:nvPr>
            <p:ph type="sldNum" sz="quarter" idx="4294967295"/>
          </p:nvPr>
        </p:nvSpPr>
        <p:spPr>
          <a:xfrm>
            <a:off x="11679238" y="6477000"/>
            <a:ext cx="512762" cy="27463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621BA9E-024D-DE4D-A8C8-2AC39C7987F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AF871C65-800D-9927-5B57-EA55DD53A968}"/>
              </a:ext>
            </a:extLst>
          </p:cNvPr>
          <p:cNvCxnSpPr>
            <a:cxnSpLocks/>
          </p:cNvCxnSpPr>
          <p:nvPr/>
        </p:nvCxnSpPr>
        <p:spPr>
          <a:xfrm>
            <a:off x="5799909" y="1288869"/>
            <a:ext cx="0" cy="512064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957A5C76-6E56-4DD4-838C-DF7AE0AA7F58}"/>
              </a:ext>
            </a:extLst>
          </p:cNvPr>
          <p:cNvSpPr>
            <a:spLocks noChangeArrowheads="1"/>
          </p:cNvSpPr>
          <p:nvPr/>
        </p:nvSpPr>
        <p:spPr bwMode="auto">
          <a:xfrm>
            <a:off x="1333948" y="5979081"/>
            <a:ext cx="8853544" cy="369332"/>
          </a:xfrm>
          <a:prstGeom prst="rect">
            <a:avLst/>
          </a:prstGeom>
          <a:solidFill>
            <a:schemeClr val="accent1">
              <a:lumMod val="75000"/>
            </a:schemeClr>
          </a:solidFill>
          <a:ln w="9525">
            <a:noFill/>
            <a:miter lim="800000"/>
            <a:headEnd/>
            <a:tailEnd/>
          </a:ln>
        </p:spPr>
        <p:txBody>
          <a:bodyPr wrap="square" anchor="b" anchorCtr="0">
            <a:spAutoFit/>
          </a:bodyPr>
          <a:lstStyle/>
          <a:p>
            <a:pPr marL="0" marR="0" lvl="0" indent="0" algn="ctr" defTabSz="457206" rtl="0" eaLnBrk="0" fontAlgn="auto" latinLnBrk="0" hangingPunct="0">
              <a:lnSpc>
                <a:spcPct val="100000"/>
              </a:lnSpc>
              <a:spcBef>
                <a:spcPts val="0"/>
              </a:spcBef>
              <a:spcAft>
                <a:spcPts val="0"/>
              </a:spcAft>
              <a:buClrTx/>
              <a:buSzTx/>
              <a:buFontTx/>
              <a:buNone/>
              <a:tabLst/>
              <a:defRPr/>
            </a:pPr>
            <a:r>
              <a:rPr lang="en-US" dirty="0">
                <a:solidFill>
                  <a:prstClr val="white"/>
                </a:solidFill>
                <a:latin typeface="Calibri" panose="020F0502020204030204" pitchFamily="34" charset="0"/>
                <a:cs typeface="Calibri" panose="020F0502020204030204" pitchFamily="34" charset="0"/>
              </a:rPr>
              <a:t>Technical managers start with a quickly scan a resume for key technologies and skills</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62501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B7C43A-5B86-7A8F-5646-7A1D01D79473}"/>
              </a:ext>
            </a:extLst>
          </p:cNvPr>
          <p:cNvSpPr>
            <a:spLocks noGrp="1"/>
          </p:cNvSpPr>
          <p:nvPr>
            <p:ph idx="1"/>
          </p:nvPr>
        </p:nvSpPr>
        <p:spPr>
          <a:xfrm>
            <a:off x="609600" y="1441524"/>
            <a:ext cx="4954122" cy="4906889"/>
          </a:xfrm>
        </p:spPr>
        <p:txBody>
          <a:bodyPr/>
          <a:lstStyle/>
          <a:p>
            <a:pPr marL="342900" indent="-342900"/>
            <a:r>
              <a:rPr lang="en-US" dirty="0"/>
              <a:t>What did you do?</a:t>
            </a:r>
          </a:p>
          <a:p>
            <a:pPr marL="342900" indent="-342900"/>
            <a:r>
              <a:rPr lang="en-US" dirty="0"/>
              <a:t>How did you do it?</a:t>
            </a:r>
          </a:p>
          <a:p>
            <a:pPr marL="342900" indent="-342900"/>
            <a:r>
              <a:rPr lang="en-US" dirty="0"/>
              <a:t>Why did you do it?</a:t>
            </a:r>
          </a:p>
          <a:p>
            <a:pPr marL="342900" indent="-342900"/>
            <a:r>
              <a:rPr lang="en-US" dirty="0"/>
              <a:t>What technologies did you use?</a:t>
            </a:r>
          </a:p>
          <a:p>
            <a:pPr marL="342900" indent="-342900"/>
            <a:r>
              <a:rPr lang="en-US" dirty="0"/>
              <a:t>Quantify, provide stats or metrics when possible </a:t>
            </a:r>
          </a:p>
          <a:p>
            <a:pPr marL="685805" lvl="1" indent="-342900"/>
            <a:r>
              <a:rPr lang="en-US" dirty="0"/>
              <a:t>Size of the dataset</a:t>
            </a:r>
          </a:p>
          <a:p>
            <a:pPr marL="685805" lvl="1" indent="-342900"/>
            <a:r>
              <a:rPr lang="en-US" dirty="0"/>
              <a:t>Scaling code X times faster</a:t>
            </a:r>
          </a:p>
          <a:p>
            <a:endParaRPr lang="en-US" dirty="0"/>
          </a:p>
        </p:txBody>
      </p:sp>
      <p:sp>
        <p:nvSpPr>
          <p:cNvPr id="5" name="Title 4">
            <a:extLst>
              <a:ext uri="{FF2B5EF4-FFF2-40B4-BE49-F238E27FC236}">
                <a16:creationId xmlns:a16="http://schemas.microsoft.com/office/drawing/2014/main" id="{63850793-9764-2624-CF56-7C7581D189BB}"/>
              </a:ext>
            </a:extLst>
          </p:cNvPr>
          <p:cNvSpPr>
            <a:spLocks noGrp="1"/>
          </p:cNvSpPr>
          <p:nvPr>
            <p:ph type="title"/>
          </p:nvPr>
        </p:nvSpPr>
        <p:spPr/>
        <p:txBody>
          <a:bodyPr/>
          <a:lstStyle/>
          <a:p>
            <a:r>
              <a:rPr lang="en-US" dirty="0"/>
              <a:t>Prior Experience – Jobs and Projects</a:t>
            </a:r>
          </a:p>
        </p:txBody>
      </p:sp>
      <p:pic>
        <p:nvPicPr>
          <p:cNvPr id="7" name="Picture 6">
            <a:extLst>
              <a:ext uri="{FF2B5EF4-FFF2-40B4-BE49-F238E27FC236}">
                <a16:creationId xmlns:a16="http://schemas.microsoft.com/office/drawing/2014/main" id="{1E659EF3-207D-A762-95E2-B1B43DB85F65}"/>
              </a:ext>
            </a:extLst>
          </p:cNvPr>
          <p:cNvPicPr>
            <a:picLocks noChangeAspect="1"/>
          </p:cNvPicPr>
          <p:nvPr/>
        </p:nvPicPr>
        <p:blipFill>
          <a:blip r:embed="rId3"/>
          <a:stretch>
            <a:fillRect/>
          </a:stretch>
        </p:blipFill>
        <p:spPr>
          <a:xfrm>
            <a:off x="6628280" y="4534841"/>
            <a:ext cx="4954122" cy="1283296"/>
          </a:xfrm>
          <a:prstGeom prst="rect">
            <a:avLst/>
          </a:prstGeom>
        </p:spPr>
      </p:pic>
      <p:pic>
        <p:nvPicPr>
          <p:cNvPr id="9" name="Picture 8">
            <a:extLst>
              <a:ext uri="{FF2B5EF4-FFF2-40B4-BE49-F238E27FC236}">
                <a16:creationId xmlns:a16="http://schemas.microsoft.com/office/drawing/2014/main" id="{21BDF76E-43A7-F718-66D0-54D5FB689B42}"/>
              </a:ext>
            </a:extLst>
          </p:cNvPr>
          <p:cNvPicPr>
            <a:picLocks noChangeAspect="1"/>
          </p:cNvPicPr>
          <p:nvPr/>
        </p:nvPicPr>
        <p:blipFill>
          <a:blip r:embed="rId4"/>
          <a:stretch>
            <a:fillRect/>
          </a:stretch>
        </p:blipFill>
        <p:spPr>
          <a:xfrm>
            <a:off x="5174832" y="1527648"/>
            <a:ext cx="6907203" cy="1202365"/>
          </a:xfrm>
          <a:prstGeom prst="rect">
            <a:avLst/>
          </a:prstGeom>
        </p:spPr>
      </p:pic>
      <p:pic>
        <p:nvPicPr>
          <p:cNvPr id="11" name="Picture 10">
            <a:extLst>
              <a:ext uri="{FF2B5EF4-FFF2-40B4-BE49-F238E27FC236}">
                <a16:creationId xmlns:a16="http://schemas.microsoft.com/office/drawing/2014/main" id="{D72C3137-B7A1-1BD6-7EC4-C714D32C1404}"/>
              </a:ext>
            </a:extLst>
          </p:cNvPr>
          <p:cNvPicPr>
            <a:picLocks noChangeAspect="1"/>
          </p:cNvPicPr>
          <p:nvPr/>
        </p:nvPicPr>
        <p:blipFill>
          <a:blip r:embed="rId5"/>
          <a:stretch>
            <a:fillRect/>
          </a:stretch>
        </p:blipFill>
        <p:spPr>
          <a:xfrm>
            <a:off x="5472833" y="3029378"/>
            <a:ext cx="6609202" cy="1487070"/>
          </a:xfrm>
          <a:prstGeom prst="rect">
            <a:avLst/>
          </a:prstGeom>
        </p:spPr>
      </p:pic>
      <p:sp>
        <p:nvSpPr>
          <p:cNvPr id="2" name="Rectangle 1">
            <a:extLst>
              <a:ext uri="{FF2B5EF4-FFF2-40B4-BE49-F238E27FC236}">
                <a16:creationId xmlns:a16="http://schemas.microsoft.com/office/drawing/2014/main" id="{F87ACF09-4684-0584-277C-80F273BA634C}"/>
              </a:ext>
            </a:extLst>
          </p:cNvPr>
          <p:cNvSpPr>
            <a:spLocks noChangeArrowheads="1"/>
          </p:cNvSpPr>
          <p:nvPr/>
        </p:nvSpPr>
        <p:spPr bwMode="auto">
          <a:xfrm>
            <a:off x="1333948" y="5979081"/>
            <a:ext cx="8853544" cy="369332"/>
          </a:xfrm>
          <a:prstGeom prst="rect">
            <a:avLst/>
          </a:prstGeom>
          <a:solidFill>
            <a:schemeClr val="accent1">
              <a:lumMod val="75000"/>
            </a:schemeClr>
          </a:solidFill>
          <a:ln w="9525">
            <a:noFill/>
            <a:miter lim="800000"/>
            <a:headEnd/>
            <a:tailEnd/>
          </a:ln>
        </p:spPr>
        <p:txBody>
          <a:bodyPr wrap="square" anchor="b" anchorCtr="0">
            <a:spAutoFit/>
          </a:bodyPr>
          <a:lstStyle/>
          <a:p>
            <a:pPr marL="0" marR="0" lvl="0" indent="0" algn="ctr" defTabSz="457206" rtl="0" eaLnBrk="0" fontAlgn="auto" latinLnBrk="0" hangingPunct="0">
              <a:lnSpc>
                <a:spcPct val="100000"/>
              </a:lnSpc>
              <a:spcBef>
                <a:spcPts val="0"/>
              </a:spcBef>
              <a:spcAft>
                <a:spcPts val="0"/>
              </a:spcAft>
              <a:buClrTx/>
              <a:buSzTx/>
              <a:buFontTx/>
              <a:buNone/>
              <a:tabLst/>
              <a:defRPr/>
            </a:pPr>
            <a:r>
              <a:rPr lang="en-US" dirty="0">
                <a:solidFill>
                  <a:prstClr val="white"/>
                </a:solidFill>
                <a:latin typeface="Calibri" panose="020F0502020204030204" pitchFamily="34" charset="0"/>
                <a:cs typeface="Calibri" panose="020F0502020204030204" pitchFamily="34" charset="0"/>
              </a:rPr>
              <a:t>Document languages and technologies for each job and project description</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419577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5C36416-FAAA-402C-41EF-F7A1811C862C}"/>
              </a:ext>
            </a:extLst>
          </p:cNvPr>
          <p:cNvSpPr>
            <a:spLocks noGrp="1"/>
          </p:cNvSpPr>
          <p:nvPr>
            <p:ph idx="1"/>
          </p:nvPr>
        </p:nvSpPr>
        <p:spPr/>
        <p:txBody>
          <a:bodyPr>
            <a:normAutofit/>
          </a:bodyPr>
          <a:lstStyle/>
          <a:p>
            <a:r>
              <a:rPr lang="en-US" dirty="0"/>
              <a:t>Strong Action Words</a:t>
            </a:r>
          </a:p>
          <a:p>
            <a:pPr lvl="1"/>
            <a:r>
              <a:rPr lang="en-US" sz="1800" dirty="0"/>
              <a:t>Designed </a:t>
            </a:r>
          </a:p>
          <a:p>
            <a:pPr lvl="1"/>
            <a:r>
              <a:rPr lang="en-US" sz="1800" dirty="0"/>
              <a:t>Developed (Developed an algorithm for….)</a:t>
            </a:r>
          </a:p>
          <a:p>
            <a:pPr lvl="1"/>
            <a:r>
              <a:rPr lang="en-US" sz="1800" dirty="0"/>
              <a:t>Implemented</a:t>
            </a:r>
          </a:p>
          <a:p>
            <a:pPr lvl="1"/>
            <a:r>
              <a:rPr lang="en-US" sz="1800" dirty="0"/>
              <a:t>Researched (Researched methods for machine learning….)</a:t>
            </a:r>
          </a:p>
          <a:p>
            <a:pPr lvl="1"/>
            <a:r>
              <a:rPr lang="en-US" sz="1800" dirty="0"/>
              <a:t>Evaluated</a:t>
            </a:r>
          </a:p>
          <a:p>
            <a:pPr lvl="1"/>
            <a:r>
              <a:rPr lang="en-US" sz="1800" dirty="0"/>
              <a:t>Analyzed</a:t>
            </a:r>
          </a:p>
          <a:p>
            <a:pPr lvl="1"/>
            <a:r>
              <a:rPr lang="en-US" sz="1800" dirty="0"/>
              <a:t>Authored/Co-Authored</a:t>
            </a:r>
          </a:p>
          <a:p>
            <a:pPr lvl="1"/>
            <a:r>
              <a:rPr lang="en-US" sz="1800" dirty="0"/>
              <a:t>Presented</a:t>
            </a:r>
          </a:p>
          <a:p>
            <a:pPr lvl="1"/>
            <a:r>
              <a:rPr lang="en-US" sz="1800" dirty="0"/>
              <a:t>Collaborated (Collaborated with five scientists at LLNL from unique domains…..) </a:t>
            </a:r>
          </a:p>
          <a:p>
            <a:pPr lvl="1"/>
            <a:r>
              <a:rPr lang="en-US" sz="1800" dirty="0"/>
              <a:t>Correlated</a:t>
            </a:r>
          </a:p>
          <a:p>
            <a:r>
              <a:rPr lang="en-US" dirty="0"/>
              <a:t>Skills</a:t>
            </a:r>
          </a:p>
          <a:p>
            <a:pPr lvl="1"/>
            <a:r>
              <a:rPr lang="en-US" sz="1800" dirty="0"/>
              <a:t>If 80% of the population can perform the skill, do not add it (example: word, excel)</a:t>
            </a:r>
          </a:p>
          <a:p>
            <a:pPr lvl="1"/>
            <a:r>
              <a:rPr lang="en-US" sz="1800" dirty="0"/>
              <a:t>Programming languages – list from strongest to weakest</a:t>
            </a:r>
          </a:p>
          <a:p>
            <a:endParaRPr lang="en-US" dirty="0"/>
          </a:p>
        </p:txBody>
      </p:sp>
      <p:sp>
        <p:nvSpPr>
          <p:cNvPr id="4" name="Title 3">
            <a:extLst>
              <a:ext uri="{FF2B5EF4-FFF2-40B4-BE49-F238E27FC236}">
                <a16:creationId xmlns:a16="http://schemas.microsoft.com/office/drawing/2014/main" id="{CEC34F07-58A8-159F-A120-EC7E77B8F8E2}"/>
              </a:ext>
            </a:extLst>
          </p:cNvPr>
          <p:cNvSpPr>
            <a:spLocks noGrp="1"/>
          </p:cNvSpPr>
          <p:nvPr>
            <p:ph type="title"/>
          </p:nvPr>
        </p:nvSpPr>
        <p:spPr/>
        <p:txBody>
          <a:bodyPr/>
          <a:lstStyle/>
          <a:p>
            <a:r>
              <a:rPr lang="en-US" dirty="0"/>
              <a:t>Articulate your skills </a:t>
            </a:r>
          </a:p>
        </p:txBody>
      </p:sp>
      <p:sp>
        <p:nvSpPr>
          <p:cNvPr id="9" name="Rectangle 8">
            <a:extLst>
              <a:ext uri="{FF2B5EF4-FFF2-40B4-BE49-F238E27FC236}">
                <a16:creationId xmlns:a16="http://schemas.microsoft.com/office/drawing/2014/main" id="{B60960E4-8732-C984-DA67-4E266B628B0F}"/>
              </a:ext>
            </a:extLst>
          </p:cNvPr>
          <p:cNvSpPr>
            <a:spLocks noChangeArrowheads="1"/>
          </p:cNvSpPr>
          <p:nvPr/>
        </p:nvSpPr>
        <p:spPr bwMode="auto">
          <a:xfrm>
            <a:off x="1333948" y="5979081"/>
            <a:ext cx="8853544" cy="369332"/>
          </a:xfrm>
          <a:prstGeom prst="rect">
            <a:avLst/>
          </a:prstGeom>
          <a:solidFill>
            <a:schemeClr val="accent1">
              <a:lumMod val="75000"/>
            </a:schemeClr>
          </a:solidFill>
          <a:ln w="9525">
            <a:noFill/>
            <a:miter lim="800000"/>
            <a:headEnd/>
            <a:tailEnd/>
          </a:ln>
        </p:spPr>
        <p:txBody>
          <a:bodyPr wrap="square" anchor="b" anchorCtr="0">
            <a:spAutoFit/>
          </a:bodyPr>
          <a:lstStyle/>
          <a:p>
            <a:pPr marL="0" marR="0" lvl="0" indent="0" algn="ctr" defTabSz="457206"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Each job or project description should start with strong action words</a:t>
            </a:r>
          </a:p>
        </p:txBody>
      </p:sp>
    </p:spTree>
    <p:extLst>
      <p:ext uri="{BB962C8B-B14F-4D97-AF65-F5344CB8AC3E}">
        <p14:creationId xmlns:p14="http://schemas.microsoft.com/office/powerpoint/2010/main" val="3410944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8576686-C6F6-886F-D31F-9FE93A00DDCC}"/>
              </a:ext>
            </a:extLst>
          </p:cNvPr>
          <p:cNvSpPr>
            <a:spLocks noGrp="1"/>
          </p:cNvSpPr>
          <p:nvPr>
            <p:ph idx="1"/>
          </p:nvPr>
        </p:nvSpPr>
        <p:spPr/>
        <p:txBody>
          <a:bodyPr>
            <a:normAutofit/>
          </a:bodyPr>
          <a:lstStyle/>
          <a:p>
            <a:r>
              <a:rPr lang="en-US" dirty="0"/>
              <a:t>Include personal and school projects, posters, and presentations</a:t>
            </a:r>
          </a:p>
          <a:p>
            <a:r>
              <a:rPr lang="en-US" dirty="0"/>
              <a:t>Examples of important facts to note</a:t>
            </a:r>
          </a:p>
          <a:p>
            <a:pPr lvl="1"/>
            <a:r>
              <a:rPr lang="en-US" dirty="0"/>
              <a:t>If you won an award at a conference</a:t>
            </a:r>
          </a:p>
          <a:p>
            <a:pPr lvl="1"/>
            <a:r>
              <a:rPr lang="en-US" dirty="0"/>
              <a:t>If you presented your work at a conference, internship, or to school colleagues</a:t>
            </a:r>
          </a:p>
          <a:p>
            <a:pPr lvl="1"/>
            <a:r>
              <a:rPr lang="en-US" dirty="0"/>
              <a:t>If you participated in an event as a leader or subject matter expert</a:t>
            </a:r>
          </a:p>
          <a:p>
            <a:pPr lvl="1"/>
            <a:r>
              <a:rPr lang="en-US" dirty="0"/>
              <a:t>List most relevant to least relevant</a:t>
            </a:r>
          </a:p>
          <a:p>
            <a:r>
              <a:rPr lang="en-US" dirty="0"/>
              <a:t>Note posters or presentations separately </a:t>
            </a:r>
          </a:p>
          <a:p>
            <a:pPr lvl="1"/>
            <a:r>
              <a:rPr lang="en-US" dirty="0"/>
              <a:t>When not associated with work cited on the resume</a:t>
            </a:r>
          </a:p>
          <a:p>
            <a:endParaRPr lang="en-US" dirty="0"/>
          </a:p>
        </p:txBody>
      </p:sp>
      <p:sp>
        <p:nvSpPr>
          <p:cNvPr id="5" name="Title 4">
            <a:extLst>
              <a:ext uri="{FF2B5EF4-FFF2-40B4-BE49-F238E27FC236}">
                <a16:creationId xmlns:a16="http://schemas.microsoft.com/office/drawing/2014/main" id="{4EE96865-A28F-0CD6-28EB-BA3676428303}"/>
              </a:ext>
            </a:extLst>
          </p:cNvPr>
          <p:cNvSpPr>
            <a:spLocks noGrp="1"/>
          </p:cNvSpPr>
          <p:nvPr>
            <p:ph type="title"/>
          </p:nvPr>
        </p:nvSpPr>
        <p:spPr/>
        <p:txBody>
          <a:bodyPr/>
          <a:lstStyle/>
          <a:p>
            <a:r>
              <a:rPr lang="en-US" dirty="0"/>
              <a:t>Projects, posters, and presentations</a:t>
            </a:r>
          </a:p>
        </p:txBody>
      </p:sp>
      <p:sp>
        <p:nvSpPr>
          <p:cNvPr id="7" name="Rectangle 7">
            <a:extLst>
              <a:ext uri="{FF2B5EF4-FFF2-40B4-BE49-F238E27FC236}">
                <a16:creationId xmlns:a16="http://schemas.microsoft.com/office/drawing/2014/main" id="{1ED6BD63-8C58-FB21-31F2-CB09292C0D81}"/>
              </a:ext>
            </a:extLst>
          </p:cNvPr>
          <p:cNvSpPr>
            <a:spLocks noChangeArrowheads="1"/>
          </p:cNvSpPr>
          <p:nvPr/>
        </p:nvSpPr>
        <p:spPr bwMode="auto">
          <a:xfrm>
            <a:off x="1524000" y="5983846"/>
            <a:ext cx="9144000" cy="369332"/>
          </a:xfrm>
          <a:prstGeom prst="rect">
            <a:avLst/>
          </a:prstGeom>
          <a:solidFill>
            <a:schemeClr val="accent1">
              <a:lumMod val="75000"/>
            </a:schemeClr>
          </a:solidFill>
          <a:ln w="9525">
            <a:noFill/>
            <a:miter lim="800000"/>
            <a:headEnd/>
            <a:tailEnd/>
          </a:ln>
        </p:spPr>
        <p:txBody>
          <a:bodyPr wrap="square" anchor="b" anchorCtr="0">
            <a:spAutoFit/>
          </a:bodyPr>
          <a:lstStyle/>
          <a:p>
            <a:pPr marL="0" marR="0" lvl="0" indent="0" algn="ctr" defTabSz="457206"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Projects, posters, and presentations provide support for your skills and qualifications</a:t>
            </a:r>
          </a:p>
        </p:txBody>
      </p:sp>
    </p:spTree>
    <p:extLst>
      <p:ext uri="{BB962C8B-B14F-4D97-AF65-F5344CB8AC3E}">
        <p14:creationId xmlns:p14="http://schemas.microsoft.com/office/powerpoint/2010/main" val="234277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20BB849-F079-7F8B-7B38-E65FFA3130AE}"/>
              </a:ext>
            </a:extLst>
          </p:cNvPr>
          <p:cNvSpPr>
            <a:spLocks noGrp="1"/>
          </p:cNvSpPr>
          <p:nvPr>
            <p:ph idx="1"/>
          </p:nvPr>
        </p:nvSpPr>
        <p:spPr/>
        <p:txBody>
          <a:bodyPr/>
          <a:lstStyle/>
          <a:p>
            <a:r>
              <a:rPr lang="en-US" dirty="0"/>
              <a:t>Computing Careers</a:t>
            </a:r>
          </a:p>
          <a:p>
            <a:pPr lvl="1"/>
            <a:r>
              <a:rPr lang="en-US" dirty="0">
                <a:hlinkClick r:id="rId3"/>
              </a:rPr>
              <a:t>https://computing.llnl.gov/careers/interns</a:t>
            </a:r>
            <a:endParaRPr lang="en-US" dirty="0"/>
          </a:p>
          <a:p>
            <a:pPr lvl="1"/>
            <a:r>
              <a:rPr lang="en-US" dirty="0"/>
              <a:t>Review the qualifications of an exiting job postings  </a:t>
            </a:r>
          </a:p>
          <a:p>
            <a:pPr lvl="1"/>
            <a:endParaRPr lang="en-US" sz="1200" dirty="0"/>
          </a:p>
          <a:p>
            <a:pPr lvl="1"/>
            <a:endParaRPr lang="en-US" sz="1200" dirty="0"/>
          </a:p>
        </p:txBody>
      </p:sp>
      <p:sp>
        <p:nvSpPr>
          <p:cNvPr id="3" name="Title 2">
            <a:extLst>
              <a:ext uri="{FF2B5EF4-FFF2-40B4-BE49-F238E27FC236}">
                <a16:creationId xmlns:a16="http://schemas.microsoft.com/office/drawing/2014/main" id="{32E96D5E-C49A-EED1-A2FE-AB3632AF6FE6}"/>
              </a:ext>
            </a:extLst>
          </p:cNvPr>
          <p:cNvSpPr>
            <a:spLocks noGrp="1"/>
          </p:cNvSpPr>
          <p:nvPr>
            <p:ph type="title"/>
          </p:nvPr>
        </p:nvSpPr>
        <p:spPr/>
        <p:txBody>
          <a:bodyPr/>
          <a:lstStyle/>
          <a:p>
            <a:r>
              <a:rPr lang="en-US" dirty="0"/>
              <a:t>Review job posting </a:t>
            </a:r>
          </a:p>
        </p:txBody>
      </p:sp>
    </p:spTree>
    <p:extLst>
      <p:ext uri="{BB962C8B-B14F-4D97-AF65-F5344CB8AC3E}">
        <p14:creationId xmlns:p14="http://schemas.microsoft.com/office/powerpoint/2010/main" val="2329977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Resume Example </a:t>
            </a:r>
          </a:p>
        </p:txBody>
      </p:sp>
      <p:sp>
        <p:nvSpPr>
          <p:cNvPr id="2" name="Content Placeholder 1">
            <a:extLst>
              <a:ext uri="{FF2B5EF4-FFF2-40B4-BE49-F238E27FC236}">
                <a16:creationId xmlns:a16="http://schemas.microsoft.com/office/drawing/2014/main" id="{704BC976-20DC-3152-0C50-60C65351BEFF}"/>
              </a:ext>
            </a:extLst>
          </p:cNvPr>
          <p:cNvSpPr>
            <a:spLocks noGrp="1"/>
          </p:cNvSpPr>
          <p:nvPr>
            <p:ph idx="1"/>
          </p:nvPr>
        </p:nvSpPr>
        <p:spPr/>
        <p:txBody>
          <a:bodyPr/>
          <a:lstStyle/>
          <a:p>
            <a:r>
              <a:rPr lang="en-US" b="1" dirty="0"/>
              <a:t>Contact Information</a:t>
            </a:r>
          </a:p>
          <a:p>
            <a:r>
              <a:rPr lang="en-US" dirty="0"/>
              <a:t>Education </a:t>
            </a:r>
          </a:p>
          <a:p>
            <a:r>
              <a:rPr lang="en-US" dirty="0"/>
              <a:t>Technical Skills</a:t>
            </a:r>
          </a:p>
          <a:p>
            <a:r>
              <a:rPr lang="en-US" dirty="0"/>
              <a:t>Experience</a:t>
            </a:r>
          </a:p>
          <a:p>
            <a:r>
              <a:rPr lang="en-US" dirty="0"/>
              <a:t>Projects</a:t>
            </a:r>
          </a:p>
          <a:p>
            <a:r>
              <a:rPr lang="en-US" dirty="0"/>
              <a:t>Posters &amp;/or Presentations</a:t>
            </a:r>
          </a:p>
          <a:p>
            <a:r>
              <a:rPr lang="en-US" dirty="0"/>
              <a:t>Community &amp; Leadership</a:t>
            </a:r>
          </a:p>
          <a:p>
            <a:endParaRPr lang="en-US" dirty="0"/>
          </a:p>
        </p:txBody>
      </p:sp>
      <p:pic>
        <p:nvPicPr>
          <p:cNvPr id="3" name="Picture 2">
            <a:extLst>
              <a:ext uri="{FF2B5EF4-FFF2-40B4-BE49-F238E27FC236}">
                <a16:creationId xmlns:a16="http://schemas.microsoft.com/office/drawing/2014/main" id="{DEC30768-391F-750D-1B7D-CD08EF55E1D8}"/>
              </a:ext>
            </a:extLst>
          </p:cNvPr>
          <p:cNvPicPr>
            <a:picLocks noChangeAspect="1"/>
          </p:cNvPicPr>
          <p:nvPr/>
        </p:nvPicPr>
        <p:blipFill>
          <a:blip r:embed="rId3"/>
          <a:stretch>
            <a:fillRect/>
          </a:stretch>
        </p:blipFill>
        <p:spPr>
          <a:xfrm>
            <a:off x="5633884" y="68282"/>
            <a:ext cx="5515897" cy="6158976"/>
          </a:xfrm>
          <a:prstGeom prst="rect">
            <a:avLst/>
          </a:prstGeom>
        </p:spPr>
      </p:pic>
      <p:sp>
        <p:nvSpPr>
          <p:cNvPr id="4" name="Rectangle 7">
            <a:extLst>
              <a:ext uri="{FF2B5EF4-FFF2-40B4-BE49-F238E27FC236}">
                <a16:creationId xmlns:a16="http://schemas.microsoft.com/office/drawing/2014/main" id="{80FB6218-93D1-2521-4739-5DD0B0EAD5D0}"/>
              </a:ext>
            </a:extLst>
          </p:cNvPr>
          <p:cNvSpPr>
            <a:spLocks noChangeArrowheads="1"/>
          </p:cNvSpPr>
          <p:nvPr/>
        </p:nvSpPr>
        <p:spPr bwMode="auto">
          <a:xfrm>
            <a:off x="1524000" y="5983846"/>
            <a:ext cx="9144000" cy="369332"/>
          </a:xfrm>
          <a:prstGeom prst="rect">
            <a:avLst/>
          </a:prstGeom>
          <a:solidFill>
            <a:schemeClr val="accent1">
              <a:lumMod val="75000"/>
            </a:schemeClr>
          </a:solidFill>
          <a:ln w="9525">
            <a:noFill/>
            <a:miter lim="800000"/>
            <a:headEnd/>
            <a:tailEnd/>
          </a:ln>
        </p:spPr>
        <p:txBody>
          <a:bodyPr wrap="square" anchor="b" anchorCtr="0">
            <a:spAutoFit/>
          </a:bodyPr>
          <a:lstStyle/>
          <a:p>
            <a:pPr marL="0" marR="0" lvl="0" indent="0" algn="ctr" defTabSz="457206" rtl="0" eaLnBrk="0" fontAlgn="auto" latinLnBrk="0" hangingPunct="0">
              <a:lnSpc>
                <a:spcPct val="100000"/>
              </a:lnSpc>
              <a:spcBef>
                <a:spcPts val="0"/>
              </a:spcBef>
              <a:spcAft>
                <a:spcPts val="0"/>
              </a:spcAft>
              <a:buClrTx/>
              <a:buSzTx/>
              <a:buFontTx/>
              <a:buNone/>
              <a:tabLst/>
              <a:defRPr/>
            </a:pPr>
            <a:r>
              <a:rPr lang="en-US" dirty="0">
                <a:solidFill>
                  <a:prstClr val="white"/>
                </a:solidFill>
                <a:latin typeface="Calibri" panose="020F0502020204030204" pitchFamily="34" charset="0"/>
                <a:cs typeface="Calibri" panose="020F0502020204030204" pitchFamily="34" charset="0"/>
              </a:rPr>
              <a:t>Consider Projects </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section before </a:t>
            </a:r>
            <a:r>
              <a:rPr lang="en-US" dirty="0">
                <a:solidFill>
                  <a:prstClr val="white"/>
                </a:solidFill>
                <a:latin typeface="Calibri" panose="020F0502020204030204" pitchFamily="34" charset="0"/>
                <a:cs typeface="Calibri" panose="020F0502020204030204" pitchFamily="34" charset="0"/>
              </a:rPr>
              <a:t>E</a:t>
            </a:r>
            <a:r>
              <a:rPr kumimoji="0" lang="en-US" sz="1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xperience</a:t>
            </a:r>
            <a:r>
              <a:rPr lang="en-US" dirty="0">
                <a:solidFill>
                  <a:prstClr val="white"/>
                </a:solidFill>
                <a:latin typeface="Calibri" panose="020F0502020204030204" pitchFamily="34" charset="0"/>
                <a:cs typeface="Calibri" panose="020F0502020204030204" pitchFamily="34" charset="0"/>
              </a:rPr>
              <a:t>, if projects demonstrate technical skills</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341317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Resume Example </a:t>
            </a:r>
          </a:p>
        </p:txBody>
      </p:sp>
      <p:sp>
        <p:nvSpPr>
          <p:cNvPr id="2" name="Content Placeholder 1">
            <a:extLst>
              <a:ext uri="{FF2B5EF4-FFF2-40B4-BE49-F238E27FC236}">
                <a16:creationId xmlns:a16="http://schemas.microsoft.com/office/drawing/2014/main" id="{704BC976-20DC-3152-0C50-60C65351BEFF}"/>
              </a:ext>
            </a:extLst>
          </p:cNvPr>
          <p:cNvSpPr>
            <a:spLocks noGrp="1"/>
          </p:cNvSpPr>
          <p:nvPr>
            <p:ph idx="1"/>
          </p:nvPr>
        </p:nvSpPr>
        <p:spPr/>
        <p:txBody>
          <a:bodyPr/>
          <a:lstStyle/>
          <a:p>
            <a:r>
              <a:rPr lang="en-US" b="1" dirty="0"/>
              <a:t>Contact Information</a:t>
            </a:r>
          </a:p>
          <a:p>
            <a:r>
              <a:rPr lang="en-US" dirty="0"/>
              <a:t>Education </a:t>
            </a:r>
          </a:p>
          <a:p>
            <a:r>
              <a:rPr lang="en-US" dirty="0"/>
              <a:t>Technical Skills</a:t>
            </a:r>
          </a:p>
          <a:p>
            <a:r>
              <a:rPr lang="en-US" dirty="0"/>
              <a:t>Experience</a:t>
            </a:r>
          </a:p>
          <a:p>
            <a:r>
              <a:rPr lang="en-US" dirty="0"/>
              <a:t>Projects</a:t>
            </a:r>
          </a:p>
          <a:p>
            <a:r>
              <a:rPr lang="en-US" dirty="0"/>
              <a:t>Posters &amp;/or Presentations</a:t>
            </a:r>
          </a:p>
          <a:p>
            <a:r>
              <a:rPr lang="en-US" dirty="0"/>
              <a:t>Community &amp; Leadership</a:t>
            </a:r>
          </a:p>
          <a:p>
            <a:endParaRPr lang="en-US" dirty="0"/>
          </a:p>
        </p:txBody>
      </p:sp>
      <p:pic>
        <p:nvPicPr>
          <p:cNvPr id="3" name="Picture 2">
            <a:extLst>
              <a:ext uri="{FF2B5EF4-FFF2-40B4-BE49-F238E27FC236}">
                <a16:creationId xmlns:a16="http://schemas.microsoft.com/office/drawing/2014/main" id="{E4270ABB-2893-170D-5E98-B7ECCA2119DB}"/>
              </a:ext>
            </a:extLst>
          </p:cNvPr>
          <p:cNvPicPr>
            <a:picLocks noChangeAspect="1"/>
          </p:cNvPicPr>
          <p:nvPr/>
        </p:nvPicPr>
        <p:blipFill>
          <a:blip r:embed="rId3"/>
          <a:stretch>
            <a:fillRect/>
          </a:stretch>
        </p:blipFill>
        <p:spPr>
          <a:xfrm>
            <a:off x="5759406" y="220137"/>
            <a:ext cx="5702549" cy="6116754"/>
          </a:xfrm>
          <a:prstGeom prst="rect">
            <a:avLst/>
          </a:prstGeom>
        </p:spPr>
      </p:pic>
    </p:spTree>
    <p:extLst>
      <p:ext uri="{BB962C8B-B14F-4D97-AF65-F5344CB8AC3E}">
        <p14:creationId xmlns:p14="http://schemas.microsoft.com/office/powerpoint/2010/main" val="2952814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8694-CC60-81AD-3020-A341BE17ACCA}"/>
              </a:ext>
            </a:extLst>
          </p:cNvPr>
          <p:cNvSpPr>
            <a:spLocks noGrp="1"/>
          </p:cNvSpPr>
          <p:nvPr>
            <p:ph type="title"/>
          </p:nvPr>
        </p:nvSpPr>
        <p:spPr/>
        <p:txBody>
          <a:bodyPr/>
          <a:lstStyle/>
          <a:p>
            <a:r>
              <a:rPr lang="en-US" dirty="0"/>
              <a:t>Breakout Session</a:t>
            </a:r>
          </a:p>
        </p:txBody>
      </p:sp>
      <p:sp>
        <p:nvSpPr>
          <p:cNvPr id="3" name="Content Placeholder 2">
            <a:extLst>
              <a:ext uri="{FF2B5EF4-FFF2-40B4-BE49-F238E27FC236}">
                <a16:creationId xmlns:a16="http://schemas.microsoft.com/office/drawing/2014/main" id="{6BC9B91E-6C3F-CD94-E85D-BE1A42F72306}"/>
              </a:ext>
            </a:extLst>
          </p:cNvPr>
          <p:cNvSpPr>
            <a:spLocks noGrp="1"/>
          </p:cNvSpPr>
          <p:nvPr>
            <p:ph idx="1"/>
          </p:nvPr>
        </p:nvSpPr>
        <p:spPr/>
        <p:txBody>
          <a:bodyPr/>
          <a:lstStyle/>
          <a:p>
            <a:r>
              <a:rPr lang="en-US" dirty="0"/>
              <a:t>30 - 45 minutes total</a:t>
            </a:r>
          </a:p>
          <a:p>
            <a:r>
              <a:rPr lang="en-US" dirty="0"/>
              <a:t>Student will display resume on screen share</a:t>
            </a:r>
          </a:p>
          <a:p>
            <a:r>
              <a:rPr lang="en-US" dirty="0"/>
              <a:t>Volunteers to provide feedback</a:t>
            </a:r>
          </a:p>
          <a:p>
            <a:r>
              <a:rPr lang="en-US" dirty="0"/>
              <a:t>Review Internship posting description</a:t>
            </a:r>
          </a:p>
          <a:p>
            <a:r>
              <a:rPr lang="en-US" dirty="0"/>
              <a:t>Return to main Q&amp;A Session </a:t>
            </a:r>
          </a:p>
          <a:p>
            <a:endParaRPr lang="en-US" dirty="0"/>
          </a:p>
        </p:txBody>
      </p:sp>
      <p:pic>
        <p:nvPicPr>
          <p:cNvPr id="9" name="Picture 8">
            <a:extLst>
              <a:ext uri="{FF2B5EF4-FFF2-40B4-BE49-F238E27FC236}">
                <a16:creationId xmlns:a16="http://schemas.microsoft.com/office/drawing/2014/main" id="{FDFD8B79-152E-A6AC-2DC6-4651BE8469D2}"/>
              </a:ext>
            </a:extLst>
          </p:cNvPr>
          <p:cNvPicPr>
            <a:picLocks noChangeAspect="1"/>
          </p:cNvPicPr>
          <p:nvPr/>
        </p:nvPicPr>
        <p:blipFill>
          <a:blip r:embed="rId2"/>
          <a:stretch>
            <a:fillRect/>
          </a:stretch>
        </p:blipFill>
        <p:spPr>
          <a:xfrm>
            <a:off x="6391839" y="1518551"/>
            <a:ext cx="5190561" cy="623758"/>
          </a:xfrm>
          <a:prstGeom prst="rect">
            <a:avLst/>
          </a:prstGeom>
        </p:spPr>
      </p:pic>
      <p:pic>
        <p:nvPicPr>
          <p:cNvPr id="11" name="Picture 10">
            <a:extLst>
              <a:ext uri="{FF2B5EF4-FFF2-40B4-BE49-F238E27FC236}">
                <a16:creationId xmlns:a16="http://schemas.microsoft.com/office/drawing/2014/main" id="{61C40175-619E-167E-0DD2-455213D8494D}"/>
              </a:ext>
            </a:extLst>
          </p:cNvPr>
          <p:cNvPicPr>
            <a:picLocks noChangeAspect="1"/>
          </p:cNvPicPr>
          <p:nvPr/>
        </p:nvPicPr>
        <p:blipFill>
          <a:blip r:embed="rId3"/>
          <a:stretch>
            <a:fillRect/>
          </a:stretch>
        </p:blipFill>
        <p:spPr>
          <a:xfrm>
            <a:off x="6422778" y="2612571"/>
            <a:ext cx="5148122" cy="3429000"/>
          </a:xfrm>
          <a:prstGeom prst="rect">
            <a:avLst/>
          </a:prstGeom>
        </p:spPr>
      </p:pic>
    </p:spTree>
    <p:extLst>
      <p:ext uri="{BB962C8B-B14F-4D97-AF65-F5344CB8AC3E}">
        <p14:creationId xmlns:p14="http://schemas.microsoft.com/office/powerpoint/2010/main" val="3994348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723F526-A8FF-4628-AE72-85A44522F6EB}"/>
              </a:ext>
            </a:extLst>
          </p:cNvPr>
          <p:cNvSpPr>
            <a:spLocks noGrp="1"/>
          </p:cNvSpPr>
          <p:nvPr>
            <p:ph idx="1"/>
          </p:nvPr>
        </p:nvSpPr>
        <p:spPr>
          <a:xfrm>
            <a:off x="308389" y="1398495"/>
            <a:ext cx="10972800" cy="5131399"/>
          </a:xfrm>
        </p:spPr>
        <p:txBody>
          <a:bodyPr>
            <a:normAutofit/>
          </a:bodyPr>
          <a:lstStyle/>
          <a:p>
            <a:pPr marL="800100" indent="-457200">
              <a:lnSpc>
                <a:spcPct val="120000"/>
              </a:lnSpc>
              <a:spcBef>
                <a:spcPts val="1200"/>
              </a:spcBef>
            </a:pPr>
            <a:r>
              <a:rPr lang="en-US" sz="2900" dirty="0"/>
              <a:t>What is the difference between a resume vs. CV?</a:t>
            </a:r>
          </a:p>
          <a:p>
            <a:pPr marL="800100" indent="-457200">
              <a:lnSpc>
                <a:spcPct val="120000"/>
              </a:lnSpc>
              <a:spcBef>
                <a:spcPts val="1200"/>
              </a:spcBef>
            </a:pPr>
            <a:r>
              <a:rPr lang="en-US" sz="2900" dirty="0"/>
              <a:t>Is a cover letter required or recommended?</a:t>
            </a:r>
          </a:p>
          <a:p>
            <a:pPr marL="800100" indent="-457200">
              <a:lnSpc>
                <a:spcPct val="120000"/>
              </a:lnSpc>
              <a:spcBef>
                <a:spcPts val="1200"/>
              </a:spcBef>
            </a:pPr>
            <a:r>
              <a:rPr lang="en-US" sz="2900" dirty="0"/>
              <a:t>What does a person reading a resume notice first?</a:t>
            </a:r>
          </a:p>
          <a:p>
            <a:pPr marL="800100" indent="-457200">
              <a:lnSpc>
                <a:spcPct val="120000"/>
              </a:lnSpc>
              <a:spcBef>
                <a:spcPts val="1200"/>
              </a:spcBef>
            </a:pPr>
            <a:r>
              <a:rPr lang="en-US" sz="2900" dirty="0"/>
              <a:t>How to highlight transferable skills outside my major?</a:t>
            </a:r>
          </a:p>
          <a:p>
            <a:pPr marL="800100" indent="-457200">
              <a:lnSpc>
                <a:spcPct val="120000"/>
              </a:lnSpc>
              <a:spcBef>
                <a:spcPts val="1200"/>
              </a:spcBef>
            </a:pPr>
            <a:r>
              <a:rPr lang="en-US" sz="2900" dirty="0"/>
              <a:t>How to channel a resume at LLNL?</a:t>
            </a:r>
          </a:p>
        </p:txBody>
      </p:sp>
      <p:sp>
        <p:nvSpPr>
          <p:cNvPr id="4" name="Title 3">
            <a:extLst>
              <a:ext uri="{FF2B5EF4-FFF2-40B4-BE49-F238E27FC236}">
                <a16:creationId xmlns:a16="http://schemas.microsoft.com/office/drawing/2014/main" id="{EF63FF6B-9E28-7246-4096-62728400FB9C}"/>
              </a:ext>
            </a:extLst>
          </p:cNvPr>
          <p:cNvSpPr>
            <a:spLocks noGrp="1"/>
          </p:cNvSpPr>
          <p:nvPr>
            <p:ph type="title"/>
          </p:nvPr>
        </p:nvSpPr>
        <p:spPr/>
        <p:txBody>
          <a:bodyPr/>
          <a:lstStyle/>
          <a:p>
            <a:r>
              <a:rPr lang="en-US" dirty="0"/>
              <a:t>Q&amp;A Session </a:t>
            </a:r>
          </a:p>
        </p:txBody>
      </p:sp>
      <p:pic>
        <p:nvPicPr>
          <p:cNvPr id="3" name="Graphic 2" descr="Question Mark with solid fill">
            <a:extLst>
              <a:ext uri="{FF2B5EF4-FFF2-40B4-BE49-F238E27FC236}">
                <a16:creationId xmlns:a16="http://schemas.microsoft.com/office/drawing/2014/main" id="{14217ABD-28DF-1EC8-F8ED-4A236F2A14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77105" y="3429000"/>
            <a:ext cx="2504084" cy="2504084"/>
          </a:xfrm>
          <a:prstGeom prst="rect">
            <a:avLst/>
          </a:prstGeom>
        </p:spPr>
      </p:pic>
    </p:spTree>
    <p:extLst>
      <p:ext uri="{BB962C8B-B14F-4D97-AF65-F5344CB8AC3E}">
        <p14:creationId xmlns:p14="http://schemas.microsoft.com/office/powerpoint/2010/main" val="145561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8E692F-E602-7750-11A3-4E2266F335FC}"/>
              </a:ext>
            </a:extLst>
          </p:cNvPr>
          <p:cNvSpPr>
            <a:spLocks noGrp="1"/>
          </p:cNvSpPr>
          <p:nvPr>
            <p:ph idx="1"/>
          </p:nvPr>
        </p:nvSpPr>
        <p:spPr/>
        <p:txBody>
          <a:bodyPr/>
          <a:lstStyle/>
          <a:p>
            <a:r>
              <a:rPr lang="en-US" dirty="0"/>
              <a:t>Introductions</a:t>
            </a:r>
          </a:p>
          <a:p>
            <a:r>
              <a:rPr lang="en-US" dirty="0"/>
              <a:t>Lab Overview</a:t>
            </a:r>
          </a:p>
          <a:p>
            <a:r>
              <a:rPr lang="en-US" dirty="0"/>
              <a:t>Crafting your resume</a:t>
            </a:r>
          </a:p>
          <a:p>
            <a:r>
              <a:rPr lang="en-US" dirty="0"/>
              <a:t>Resume feedback</a:t>
            </a:r>
          </a:p>
          <a:p>
            <a:r>
              <a:rPr lang="en-US" dirty="0"/>
              <a:t>Questions</a:t>
            </a:r>
          </a:p>
        </p:txBody>
      </p:sp>
      <p:sp>
        <p:nvSpPr>
          <p:cNvPr id="3" name="Slide Number Placeholder 2">
            <a:extLst>
              <a:ext uri="{FF2B5EF4-FFF2-40B4-BE49-F238E27FC236}">
                <a16:creationId xmlns:a16="http://schemas.microsoft.com/office/drawing/2014/main" id="{CC56C21A-5A45-4106-689A-929AB7AAF69C}"/>
              </a:ext>
            </a:extLst>
          </p:cNvPr>
          <p:cNvSpPr>
            <a:spLocks noGrp="1"/>
          </p:cNvSpPr>
          <p:nvPr>
            <p:ph type="sldNum" sz="quarter" idx="12"/>
          </p:nvPr>
        </p:nvSpPr>
        <p:spPr/>
        <p:txBody>
          <a:bodyPr/>
          <a:lstStyle/>
          <a:p>
            <a:fld id="{F621BA9E-024D-DE4D-A8C8-2AC39C7987FF}" type="slidenum">
              <a:rPr lang="en-US" smtClean="0"/>
              <a:pPr/>
              <a:t>2</a:t>
            </a:fld>
            <a:endParaRPr lang="en-US"/>
          </a:p>
        </p:txBody>
      </p:sp>
      <p:sp>
        <p:nvSpPr>
          <p:cNvPr id="4" name="Title 3">
            <a:extLst>
              <a:ext uri="{FF2B5EF4-FFF2-40B4-BE49-F238E27FC236}">
                <a16:creationId xmlns:a16="http://schemas.microsoft.com/office/drawing/2014/main" id="{5E1E2FE7-F236-5771-1D45-A5196FEABB78}"/>
              </a:ext>
            </a:extLst>
          </p:cNvPr>
          <p:cNvSpPr>
            <a:spLocks noGrp="1"/>
          </p:cNvSpPr>
          <p:nvPr>
            <p:ph type="title"/>
          </p:nvPr>
        </p:nvSpPr>
        <p:spPr/>
        <p:txBody>
          <a:bodyPr/>
          <a:lstStyle/>
          <a:p>
            <a:r>
              <a:rPr lang="en-US" dirty="0"/>
              <a:t>Agenda</a:t>
            </a:r>
          </a:p>
        </p:txBody>
      </p:sp>
      <p:sp>
        <p:nvSpPr>
          <p:cNvPr id="5" name="TextBox 4">
            <a:extLst>
              <a:ext uri="{FF2B5EF4-FFF2-40B4-BE49-F238E27FC236}">
                <a16:creationId xmlns:a16="http://schemas.microsoft.com/office/drawing/2014/main" id="{C83AEF30-7DC0-7427-3EA3-39B9D420B86A}"/>
              </a:ext>
            </a:extLst>
          </p:cNvPr>
          <p:cNvSpPr txBox="1"/>
          <p:nvPr/>
        </p:nvSpPr>
        <p:spPr>
          <a:xfrm>
            <a:off x="693041" y="6689763"/>
            <a:ext cx="2659632" cy="123111"/>
          </a:xfrm>
          <a:prstGeom prst="rect">
            <a:avLst/>
          </a:prstGeom>
          <a:noFill/>
        </p:spPr>
        <p:txBody>
          <a:bodyPr wrap="square" lIns="0" tIns="0" rIns="0" bIns="0" rtlCol="0" anchor="b" anchorCtr="0">
            <a:spAutoFit/>
          </a:bodyPr>
          <a:lstStyle/>
          <a:p>
            <a:pPr defTabSz="609593"/>
            <a:r>
              <a:rPr lang="en-US" sz="800" dirty="0">
                <a:solidFill>
                  <a:prstClr val="black"/>
                </a:solidFill>
                <a:latin typeface="Avenir Light" panose="020B0402020203020204" pitchFamily="34" charset="77"/>
                <a:cs typeface="Arial"/>
              </a:rPr>
              <a:t>LLNL-PRES-839142</a:t>
            </a:r>
          </a:p>
        </p:txBody>
      </p:sp>
    </p:spTree>
    <p:extLst>
      <p:ext uri="{BB962C8B-B14F-4D97-AF65-F5344CB8AC3E}">
        <p14:creationId xmlns:p14="http://schemas.microsoft.com/office/powerpoint/2010/main" val="2801864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966DA-DBAE-0B31-FD12-301FF912C8DA}"/>
              </a:ext>
            </a:extLst>
          </p:cNvPr>
          <p:cNvSpPr>
            <a:spLocks noGrp="1"/>
          </p:cNvSpPr>
          <p:nvPr>
            <p:ph type="sldNum" sz="quarter" idx="4294967295"/>
          </p:nvPr>
        </p:nvSpPr>
        <p:spPr>
          <a:xfrm>
            <a:off x="11679238" y="6477000"/>
            <a:ext cx="512762" cy="274638"/>
          </a:xfrm>
          <a:prstGeom prst="rect">
            <a:avLst/>
          </a:prstGeom>
        </p:spPr>
        <p:txBody>
          <a:bodyPr/>
          <a:lstStyle/>
          <a:p>
            <a:fld id="{F621BA9E-024D-DE4D-A8C8-2AC39C7987FF}" type="slidenum">
              <a:rPr lang="en-US" smtClean="0"/>
              <a:pPr/>
              <a:t>20</a:t>
            </a:fld>
            <a:endParaRPr lang="en-US"/>
          </a:p>
        </p:txBody>
      </p:sp>
      <p:sp>
        <p:nvSpPr>
          <p:cNvPr id="3" name="TextBox 2">
            <a:extLst>
              <a:ext uri="{FF2B5EF4-FFF2-40B4-BE49-F238E27FC236}">
                <a16:creationId xmlns:a16="http://schemas.microsoft.com/office/drawing/2014/main" id="{B0D4B083-5AC0-4D97-BA96-5413577EFCD0}"/>
              </a:ext>
            </a:extLst>
          </p:cNvPr>
          <p:cNvSpPr txBox="1"/>
          <p:nvPr/>
        </p:nvSpPr>
        <p:spPr>
          <a:xfrm>
            <a:off x="405469" y="433494"/>
            <a:ext cx="10115509" cy="13234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bg1"/>
                </a:solidFill>
              </a:rPr>
              <a:t>Computing </a:t>
            </a:r>
          </a:p>
          <a:p>
            <a:r>
              <a:rPr lang="en-US" sz="2800" dirty="0" err="1">
                <a:solidFill>
                  <a:schemeClr val="bg1"/>
                </a:solidFill>
              </a:rPr>
              <a:t>computing.llnl.gov</a:t>
            </a:r>
            <a:r>
              <a:rPr lang="en-US" sz="2800" dirty="0">
                <a:solidFill>
                  <a:schemeClr val="bg1"/>
                </a:solidFill>
              </a:rPr>
              <a:t> | </a:t>
            </a:r>
            <a:r>
              <a:rPr lang="en-US" sz="2800" dirty="0" err="1">
                <a:solidFill>
                  <a:schemeClr val="bg1"/>
                </a:solidFill>
              </a:rPr>
              <a:t>computing.llnl.gov</a:t>
            </a:r>
            <a:r>
              <a:rPr lang="en-US" sz="2800" dirty="0">
                <a:solidFill>
                  <a:schemeClr val="bg1"/>
                </a:solidFill>
              </a:rPr>
              <a:t>/careers</a:t>
            </a:r>
          </a:p>
          <a:p>
            <a:endParaRPr lang="en-US" sz="2000" dirty="0">
              <a:solidFill>
                <a:schemeClr val="bg1"/>
              </a:solidFill>
            </a:endParaRPr>
          </a:p>
        </p:txBody>
      </p:sp>
    </p:spTree>
    <p:extLst>
      <p:ext uri="{BB962C8B-B14F-4D97-AF65-F5344CB8AC3E}">
        <p14:creationId xmlns:p14="http://schemas.microsoft.com/office/powerpoint/2010/main" val="3177065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BC8A48-42CE-804D-8CDB-976838A160CC}"/>
              </a:ext>
            </a:extLst>
          </p:cNvPr>
          <p:cNvSpPr>
            <a:spLocks noGrp="1"/>
          </p:cNvSpPr>
          <p:nvPr>
            <p:ph type="title"/>
          </p:nvPr>
        </p:nvSpPr>
        <p:spPr/>
        <p:txBody>
          <a:bodyPr/>
          <a:lstStyle/>
          <a:p>
            <a:r>
              <a:rPr lang="en-US" dirty="0"/>
              <a:t>LLNL is one of 17 DOE national laboratories</a:t>
            </a:r>
          </a:p>
        </p:txBody>
      </p:sp>
      <p:sp>
        <p:nvSpPr>
          <p:cNvPr id="4" name="Slide Number Placeholder 3">
            <a:extLst>
              <a:ext uri="{FF2B5EF4-FFF2-40B4-BE49-F238E27FC236}">
                <a16:creationId xmlns:a16="http://schemas.microsoft.com/office/drawing/2014/main" id="{2CB360BC-1B35-9544-92D8-268E96E82F97}"/>
              </a:ext>
            </a:extLst>
          </p:cNvPr>
          <p:cNvSpPr>
            <a:spLocks noGrp="1"/>
          </p:cNvSpPr>
          <p:nvPr>
            <p:ph type="sldNum" sz="quarter" idx="4"/>
          </p:nvPr>
        </p:nvSpPr>
        <p:spPr>
          <a:xfrm>
            <a:off x="8640347" y="4860265"/>
            <a:ext cx="405864" cy="278721"/>
          </a:xfrm>
          <a:prstGeom prst="rect">
            <a:avLst/>
          </a:prstGeom>
        </p:spPr>
        <p:txBody>
          <a:bodyPr vert="horz" wrap="square" tIns="91440" bIns="91440" rtlCol="0" anchor="ctr" anchorCtr="0">
            <a:noAutofit/>
          </a:bodyPr>
          <a:lstStyle>
            <a:defPPr>
              <a:defRPr lang="en-US"/>
            </a:defPPr>
            <a:lvl1pPr marL="0" algn="l" defTabSz="457200" rtl="0" eaLnBrk="1" latinLnBrk="0" hangingPunct="1">
              <a:defRPr kumimoji="0" sz="900" b="0" i="0" kern="1200">
                <a:solidFill>
                  <a:schemeClr val="bg1">
                    <a:lumMod val="50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621BA9E-024D-DE4D-A8C8-2AC39C7987FF}" type="slidenum">
              <a:rPr lang="en-US" smtClean="0"/>
              <a:pPr/>
              <a:t>3</a:t>
            </a:fld>
            <a:endParaRPr lang="en-US" dirty="0"/>
          </a:p>
        </p:txBody>
      </p:sp>
      <p:pic>
        <p:nvPicPr>
          <p:cNvPr id="5" name="Picture 4">
            <a:extLst>
              <a:ext uri="{FF2B5EF4-FFF2-40B4-BE49-F238E27FC236}">
                <a16:creationId xmlns:a16="http://schemas.microsoft.com/office/drawing/2014/main" id="{98D6C186-F8C0-9A4F-8F87-1BBF3C6E951B}"/>
              </a:ext>
            </a:extLst>
          </p:cNvPr>
          <p:cNvPicPr>
            <a:picLocks noChangeAspect="1"/>
          </p:cNvPicPr>
          <p:nvPr/>
        </p:nvPicPr>
        <p:blipFill>
          <a:blip r:embed="rId3"/>
          <a:srcRect/>
          <a:stretch/>
        </p:blipFill>
        <p:spPr>
          <a:xfrm>
            <a:off x="609601" y="533400"/>
            <a:ext cx="11328400" cy="6372225"/>
          </a:xfrm>
          <a:prstGeom prst="rect">
            <a:avLst/>
          </a:prstGeom>
        </p:spPr>
      </p:pic>
      <p:pic>
        <p:nvPicPr>
          <p:cNvPr id="6" name="Picture 5" descr="Logo&#10;&#10;Description automatically generated">
            <a:extLst>
              <a:ext uri="{FF2B5EF4-FFF2-40B4-BE49-F238E27FC236}">
                <a16:creationId xmlns:a16="http://schemas.microsoft.com/office/drawing/2014/main" id="{157D8797-9EE9-5542-3578-4E6F38731435}"/>
              </a:ext>
            </a:extLst>
          </p:cNvPr>
          <p:cNvPicPr>
            <a:picLocks noChangeAspect="1"/>
          </p:cNvPicPr>
          <p:nvPr/>
        </p:nvPicPr>
        <p:blipFill>
          <a:blip r:embed="rId4"/>
          <a:stretch>
            <a:fillRect/>
          </a:stretch>
        </p:blipFill>
        <p:spPr>
          <a:xfrm>
            <a:off x="6549758" y="4058220"/>
            <a:ext cx="1007435" cy="457200"/>
          </a:xfrm>
          <a:prstGeom prst="rect">
            <a:avLst/>
          </a:prstGeom>
        </p:spPr>
      </p:pic>
      <p:sp>
        <p:nvSpPr>
          <p:cNvPr id="2" name="TextBox 1">
            <a:extLst>
              <a:ext uri="{FF2B5EF4-FFF2-40B4-BE49-F238E27FC236}">
                <a16:creationId xmlns:a16="http://schemas.microsoft.com/office/drawing/2014/main" id="{1B51A05F-811E-2DB6-FA7F-9D0947C6348C}"/>
              </a:ext>
            </a:extLst>
          </p:cNvPr>
          <p:cNvSpPr txBox="1"/>
          <p:nvPr/>
        </p:nvSpPr>
        <p:spPr>
          <a:xfrm>
            <a:off x="693041" y="6689763"/>
            <a:ext cx="2659632" cy="123111"/>
          </a:xfrm>
          <a:prstGeom prst="rect">
            <a:avLst/>
          </a:prstGeom>
          <a:noFill/>
        </p:spPr>
        <p:txBody>
          <a:bodyPr wrap="square" lIns="0" tIns="0" rIns="0" bIns="0" rtlCol="0" anchor="b" anchorCtr="0">
            <a:spAutoFit/>
          </a:bodyPr>
          <a:lstStyle/>
          <a:p>
            <a:pPr defTabSz="609593"/>
            <a:r>
              <a:rPr lang="en-US" sz="800" dirty="0">
                <a:solidFill>
                  <a:prstClr val="black"/>
                </a:solidFill>
                <a:latin typeface="Avenir Light" panose="020B0402020203020204" pitchFamily="34" charset="77"/>
                <a:cs typeface="Arial"/>
              </a:rPr>
              <a:t>LLNL-PRES-839142</a:t>
            </a:r>
          </a:p>
        </p:txBody>
      </p:sp>
    </p:spTree>
    <p:extLst>
      <p:ext uri="{BB962C8B-B14F-4D97-AF65-F5344CB8AC3E}">
        <p14:creationId xmlns:p14="http://schemas.microsoft.com/office/powerpoint/2010/main" val="2602980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sky, outdoor, grass, nature&#10;&#10;Description automatically generated">
            <a:extLst>
              <a:ext uri="{FF2B5EF4-FFF2-40B4-BE49-F238E27FC236}">
                <a16:creationId xmlns:a16="http://schemas.microsoft.com/office/drawing/2014/main" id="{687C36EE-83BF-D2CD-668B-088CD712A2D6}"/>
              </a:ext>
            </a:extLst>
          </p:cNvPr>
          <p:cNvPicPr>
            <a:picLocks noChangeAspect="1"/>
          </p:cNvPicPr>
          <p:nvPr/>
        </p:nvPicPr>
        <p:blipFill rotWithShape="1">
          <a:blip r:embed="rId3"/>
          <a:srcRect l="2235" r="2504"/>
          <a:stretch/>
        </p:blipFill>
        <p:spPr>
          <a:xfrm>
            <a:off x="3682322" y="1304324"/>
            <a:ext cx="8509678" cy="5029200"/>
          </a:xfrm>
          <a:prstGeom prst="rect">
            <a:avLst/>
          </a:prstGeom>
        </p:spPr>
      </p:pic>
      <p:sp>
        <p:nvSpPr>
          <p:cNvPr id="5" name="Title 4">
            <a:extLst>
              <a:ext uri="{FF2B5EF4-FFF2-40B4-BE49-F238E27FC236}">
                <a16:creationId xmlns:a16="http://schemas.microsoft.com/office/drawing/2014/main" id="{F8ED9F58-A19A-0147-A648-4F38C02B5ADB}"/>
              </a:ext>
            </a:extLst>
          </p:cNvPr>
          <p:cNvSpPr>
            <a:spLocks noGrp="1"/>
          </p:cNvSpPr>
          <p:nvPr>
            <p:ph type="title"/>
          </p:nvPr>
        </p:nvSpPr>
        <p:spPr>
          <a:xfrm>
            <a:off x="609600" y="220136"/>
            <a:ext cx="11582400" cy="1005840"/>
          </a:xfrm>
        </p:spPr>
        <p:txBody>
          <a:bodyPr/>
          <a:lstStyle/>
          <a:p>
            <a:r>
              <a:rPr lang="en-US" sz="3200" dirty="0">
                <a:ea typeface="Calibri" charset="0"/>
              </a:rPr>
              <a:t>Lawrence Livermore National Laboratory</a:t>
            </a:r>
            <a:br>
              <a:rPr lang="en-US" sz="5400" dirty="0">
                <a:ea typeface="Calibri" charset="0"/>
              </a:rPr>
            </a:br>
            <a:r>
              <a:rPr lang="en-US" sz="2400" b="0" dirty="0">
                <a:ea typeface="Calibri" charset="0"/>
              </a:rPr>
              <a:t>Where new ideas are built on exceptional science and technology</a:t>
            </a:r>
            <a:endParaRPr lang="en-US" sz="2100" dirty="0"/>
          </a:p>
        </p:txBody>
      </p:sp>
      <p:sp>
        <p:nvSpPr>
          <p:cNvPr id="2" name="Slide Number Placeholder 1"/>
          <p:cNvSpPr>
            <a:spLocks noGrp="1"/>
          </p:cNvSpPr>
          <p:nvPr>
            <p:ph type="sldNum" sz="quarter" idx="4294967295"/>
          </p:nvPr>
        </p:nvSpPr>
        <p:spPr>
          <a:xfrm>
            <a:off x="11680825" y="6491288"/>
            <a:ext cx="511175" cy="274637"/>
          </a:xfrm>
          <a:prstGeom prst="rect">
            <a:avLst/>
          </a:prstGeom>
        </p:spPr>
        <p:txBody>
          <a:bodyPr/>
          <a:lstStyle/>
          <a:p>
            <a:fld id="{F621BA9E-024D-DE4D-A8C8-2AC39C7987FF}" type="slidenum">
              <a:rPr lang="en-US" smtClean="0">
                <a:latin typeface="Arial" panose="020B0604020202020204" pitchFamily="34" charset="0"/>
                <a:cs typeface="Arial" panose="020B0604020202020204" pitchFamily="34" charset="0"/>
              </a:rPr>
              <a:pPr/>
              <a:t>4</a:t>
            </a:fld>
            <a:endParaRPr lang="en-US" dirty="0">
              <a:latin typeface="Arial" panose="020B0604020202020204" pitchFamily="34" charset="0"/>
              <a:cs typeface="Arial" panose="020B0604020202020204" pitchFamily="34" charset="0"/>
            </a:endParaRPr>
          </a:p>
        </p:txBody>
      </p:sp>
      <p:sp>
        <p:nvSpPr>
          <p:cNvPr id="6" name="Rectangle 6"/>
          <p:cNvSpPr txBox="1">
            <a:spLocks noChangeArrowheads="1"/>
          </p:cNvSpPr>
          <p:nvPr/>
        </p:nvSpPr>
        <p:spPr>
          <a:xfrm>
            <a:off x="0" y="1304324"/>
            <a:ext cx="3682322" cy="5031719"/>
          </a:xfrm>
          <a:prstGeom prst="rect">
            <a:avLst/>
          </a:prstGeom>
          <a:solidFill>
            <a:srgbClr val="005181">
              <a:alpha val="94000"/>
            </a:srgbClr>
          </a:solidFill>
        </p:spPr>
        <p:txBody>
          <a:bodyPr vert="horz" lIns="274320" tIns="548640" rIns="274320" bIns="0" rtlCol="0" anchor="t">
            <a:normAutofit/>
          </a:bodyPr>
          <a:lstStyle>
            <a:lvl1pPr marL="285750" indent="-228600">
              <a:spcBef>
                <a:spcPts val="600"/>
              </a:spcBef>
              <a:spcAft>
                <a:spcPts val="600"/>
              </a:spcAft>
              <a:buClr>
                <a:srgbClr val="FFC000"/>
              </a:buClr>
              <a:buSzPct val="90000"/>
              <a:buFont typeface="Wingdings" charset="2"/>
              <a:buChar char="§"/>
              <a:tabLst/>
              <a:defRPr kumimoji="0" sz="2400" b="0">
                <a:solidFill>
                  <a:schemeClr val="bg1"/>
                </a:solidFill>
                <a:latin typeface="Calibri" panose="020F0502020204030204" pitchFamily="34" charset="0"/>
                <a:cs typeface="Calibri" panose="020F0502020204030204" pitchFamily="34" charset="0"/>
              </a:defRPr>
            </a:lvl1pPr>
            <a:lvl2pPr marL="628650" indent="-285750">
              <a:spcBef>
                <a:spcPts val="0"/>
              </a:spcBef>
              <a:spcAft>
                <a:spcPts val="600"/>
              </a:spcAft>
              <a:buClrTx/>
              <a:buSzPct val="90000"/>
              <a:buFont typeface="Calibri" panose="020F0502020204030204" pitchFamily="34" charset="0"/>
              <a:buChar char="—"/>
              <a:defRPr kumimoji="0" sz="2000">
                <a:latin typeface="Calibri" panose="020F0502020204030204" pitchFamily="34" charset="0"/>
                <a:cs typeface="Calibri" panose="020F0502020204030204" pitchFamily="34" charset="0"/>
              </a:defRPr>
            </a:lvl2pPr>
            <a:lvl3pPr marL="800100" indent="-171450">
              <a:spcBef>
                <a:spcPts val="0"/>
              </a:spcBef>
              <a:spcAft>
                <a:spcPts val="600"/>
              </a:spcAft>
              <a:buClrTx/>
              <a:buSzPct val="90000"/>
              <a:buFont typeface="Arial" panose="020B0604020202020204" pitchFamily="34" charset="0"/>
              <a:buChar char="•"/>
              <a:defRPr kumimoji="0">
                <a:latin typeface="Calibri" panose="020F0502020204030204" pitchFamily="34" charset="0"/>
                <a:cs typeface="Calibri" panose="020F0502020204030204" pitchFamily="34" charset="0"/>
              </a:defRPr>
            </a:lvl3pPr>
            <a:lvl4pPr marL="1028700" indent="-171450">
              <a:spcBef>
                <a:spcPts val="0"/>
              </a:spcBef>
              <a:spcAft>
                <a:spcPts val="600"/>
              </a:spcAft>
              <a:buClrTx/>
              <a:buSzPct val="100000"/>
              <a:buFont typeface="Lucida Grande"/>
              <a:buChar char="–"/>
              <a:defRPr kumimoji="0" sz="1600">
                <a:latin typeface="Calibri" panose="020F0502020204030204" pitchFamily="34" charset="0"/>
                <a:cs typeface="Calibri" panose="020F0502020204030204" pitchFamily="34" charset="0"/>
              </a:defRPr>
            </a:lvl4pPr>
            <a:lvl5pPr marL="1257300" indent="-171450">
              <a:spcBef>
                <a:spcPts val="0"/>
              </a:spcBef>
              <a:spcAft>
                <a:spcPts val="600"/>
              </a:spcAft>
              <a:buClrTx/>
              <a:buFont typeface="Arial"/>
              <a:buChar char="•"/>
              <a:tabLst>
                <a:tab pos="1200150" algn="l"/>
              </a:tabLst>
              <a:defRPr kumimoji="0" lang="en-US" sz="1600">
                <a:latin typeface="Calibri" panose="020F0502020204030204" pitchFamily="34" charset="0"/>
                <a:cs typeface="Calibri" panose="020F0502020204030204" pitchFamily="34" charset="0"/>
              </a:defRPr>
            </a:lvl5pPr>
            <a:lvl6pPr marL="1627632" indent="-182880">
              <a:spcBef>
                <a:spcPct val="20000"/>
              </a:spcBef>
              <a:buClr>
                <a:schemeClr val="accent6"/>
              </a:buClr>
              <a:buSzPct val="100000"/>
              <a:buFont typeface="Wingdings 2"/>
              <a:buChar char=""/>
              <a:defRPr kumimoji="0" sz="2000"/>
            </a:lvl6pPr>
            <a:lvl7pPr marL="1828800" indent="-182880">
              <a:spcBef>
                <a:spcPct val="20000"/>
              </a:spcBef>
              <a:buClr>
                <a:schemeClr val="accent1"/>
              </a:buClr>
              <a:buSzPct val="100000"/>
              <a:buFont typeface="Wingdings 2"/>
              <a:buChar char=""/>
              <a:defRPr kumimoji="0"/>
            </a:lvl7pPr>
            <a:lvl8pPr marL="2029968" indent="-182880">
              <a:spcBef>
                <a:spcPct val="20000"/>
              </a:spcBef>
              <a:buClr>
                <a:schemeClr val="accent2"/>
              </a:buClr>
              <a:buFont typeface="Wingdings 2" pitchFamily="18" charset="2"/>
              <a:buChar char=""/>
              <a:defRPr kumimoji="0"/>
            </a:lvl8pPr>
            <a:lvl9pPr marL="2231136" indent="-182880">
              <a:spcBef>
                <a:spcPct val="20000"/>
              </a:spcBef>
              <a:buClr>
                <a:schemeClr val="accent3"/>
              </a:buClr>
              <a:buFont typeface="Wingdings 2" pitchFamily="18" charset="2"/>
              <a:buChar char=""/>
              <a:defRPr kumimoji="0" baseline="0"/>
            </a:lvl9pPr>
          </a:lstStyle>
          <a:p>
            <a:r>
              <a:rPr lang="en-US" dirty="0">
                <a:latin typeface="Arial" panose="020B0604020202020204" pitchFamily="34" charset="0"/>
                <a:cs typeface="Arial" panose="020B0604020202020204" pitchFamily="34" charset="0"/>
              </a:rPr>
              <a:t>Established in 1952</a:t>
            </a:r>
          </a:p>
          <a:p>
            <a:r>
              <a:rPr lang="en-US" dirty="0">
                <a:latin typeface="Arial"/>
                <a:cs typeface="Arial"/>
              </a:rPr>
              <a:t>Approximately 8,200 employees</a:t>
            </a:r>
          </a:p>
          <a:p>
            <a:r>
              <a:rPr lang="en-US" dirty="0">
                <a:latin typeface="Arial" panose="020B0604020202020204" pitchFamily="34" charset="0"/>
                <a:cs typeface="Arial" panose="020B0604020202020204" pitchFamily="34" charset="0"/>
              </a:rPr>
              <a:t>1 square mile, &gt;500 facilities</a:t>
            </a:r>
          </a:p>
          <a:p>
            <a:r>
              <a:rPr lang="en-US" dirty="0">
                <a:latin typeface="Arial"/>
                <a:cs typeface="Arial"/>
              </a:rPr>
              <a:t>Annual federal budget: $2.8B</a:t>
            </a:r>
          </a:p>
          <a:p>
            <a:r>
              <a:rPr lang="en-US" dirty="0">
                <a:latin typeface="Arial" panose="020B0604020202020204" pitchFamily="34" charset="0"/>
                <a:cs typeface="Arial" panose="020B0604020202020204" pitchFamily="34" charset="0"/>
              </a:rPr>
              <a:t>&gt;150 R&amp;D100 Awards</a:t>
            </a:r>
          </a:p>
        </p:txBody>
      </p:sp>
      <p:sp>
        <p:nvSpPr>
          <p:cNvPr id="7" name="Rectangle 6"/>
          <p:cNvSpPr/>
          <p:nvPr/>
        </p:nvSpPr>
        <p:spPr bwMode="auto">
          <a:xfrm rot="10800000">
            <a:off x="9470698" y="3204756"/>
            <a:ext cx="2579434" cy="3111200"/>
          </a:xfrm>
          <a:prstGeom prst="rect">
            <a:avLst/>
          </a:prstGeom>
          <a:gradFill flip="none" rotWithShape="1">
            <a:gsLst>
              <a:gs pos="100000">
                <a:schemeClr val="bg1">
                  <a:alpha val="0"/>
                </a:schemeClr>
              </a:gs>
              <a:gs pos="0">
                <a:schemeClr val="bg1"/>
              </a:gs>
            </a:gsLst>
            <a:lin ang="16200000" scaled="0"/>
            <a:tileRect/>
          </a:gradFill>
          <a:ln w="9525">
            <a:noFill/>
            <a:miter lim="800000"/>
            <a:headEnd/>
            <a:tailEnd/>
          </a:ln>
        </p:spPr>
        <p:txBody>
          <a:bodyPr rtlCol="0" anchor="b">
            <a:prstTxWarp prst="textNoShape">
              <a:avLst/>
            </a:prstTxWarp>
          </a:bodyPr>
          <a:lstStyle/>
          <a:p>
            <a:pPr algn="ctr">
              <a:spcBef>
                <a:spcPct val="0"/>
              </a:spcBef>
            </a:pPr>
            <a:endParaRPr lang="en-US" sz="1600" dirty="0">
              <a:solidFill>
                <a:srgbClr val="000000"/>
              </a:solidFill>
              <a:latin typeface="Arial" panose="020B0604020202020204" pitchFamily="34" charset="0"/>
              <a:cs typeface="Arial" panose="020B0604020202020204" pitchFamily="34" charset="0"/>
            </a:endParaRPr>
          </a:p>
        </p:txBody>
      </p:sp>
      <p:pic>
        <p:nvPicPr>
          <p:cNvPr id="8" name="Picture 3" descr="Site 300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626375" y="3908233"/>
            <a:ext cx="2281238" cy="2195512"/>
          </a:xfrm>
          <a:prstGeom prst="rect">
            <a:avLst/>
          </a:prstGeom>
          <a:noFill/>
          <a:ln w="28575" cmpd="sng">
            <a:noFill/>
            <a:miter lim="800000"/>
            <a:headEnd/>
            <a:tailEnd/>
          </a:ln>
          <a:effectLst>
            <a:outerShdw blurRad="50800" dist="38100" dir="2700000" algn="tl" rotWithShape="0">
              <a:prstClr val="black">
                <a:alpha val="40000"/>
              </a:prstClr>
            </a:outerShdw>
          </a:effectLst>
        </p:spPr>
      </p:pic>
      <p:sp>
        <p:nvSpPr>
          <p:cNvPr id="9" name="Rectangle 4"/>
          <p:cNvSpPr>
            <a:spLocks noChangeArrowheads="1"/>
          </p:cNvSpPr>
          <p:nvPr/>
        </p:nvSpPr>
        <p:spPr bwMode="auto">
          <a:xfrm>
            <a:off x="9454611" y="3234074"/>
            <a:ext cx="2619665" cy="553998"/>
          </a:xfrm>
          <a:prstGeom prst="rect">
            <a:avLst/>
          </a:prstGeom>
          <a:noFill/>
          <a:ln w="9525">
            <a:noFill/>
            <a:miter lim="800000"/>
            <a:headEnd/>
            <a:tailEnd/>
          </a:ln>
        </p:spPr>
        <p:txBody>
          <a:bodyPr wrap="square">
            <a:prstTxWarp prst="textNoShape">
              <a:avLst/>
            </a:prstTxWarp>
            <a:spAutoFit/>
          </a:bodyPr>
          <a:lstStyle/>
          <a:p>
            <a:pPr algn="ctr">
              <a:buClr>
                <a:srgbClr val="004483"/>
              </a:buClr>
            </a:pPr>
            <a:r>
              <a:rPr lang="en-US" dirty="0">
                <a:solidFill>
                  <a:srgbClr val="800000"/>
                </a:solidFill>
                <a:latin typeface="Arial" panose="020B0604020202020204" pitchFamily="34" charset="0"/>
                <a:ea typeface="Calibri" charset="0"/>
                <a:cs typeface="Arial" panose="020B0604020202020204" pitchFamily="34" charset="0"/>
              </a:rPr>
              <a:t>Experimental Test Site</a:t>
            </a:r>
            <a:br>
              <a:rPr lang="en-US" dirty="0">
                <a:solidFill>
                  <a:srgbClr val="800000"/>
                </a:solidFill>
                <a:latin typeface="Arial" panose="020B0604020202020204" pitchFamily="34" charset="0"/>
                <a:ea typeface="Calibri" charset="0"/>
                <a:cs typeface="Arial" panose="020B0604020202020204" pitchFamily="34" charset="0"/>
              </a:rPr>
            </a:br>
            <a:r>
              <a:rPr lang="en-US" sz="1200" dirty="0">
                <a:solidFill>
                  <a:srgbClr val="800000"/>
                </a:solidFill>
                <a:latin typeface="Arial" panose="020B0604020202020204" pitchFamily="34" charset="0"/>
                <a:ea typeface="Calibri" charset="0"/>
                <a:cs typeface="Arial" panose="020B0604020202020204" pitchFamily="34" charset="0"/>
              </a:rPr>
              <a:t>(11 sq. mile site</a:t>
            </a:r>
            <a:r>
              <a:rPr lang="en-US" sz="1200" baseline="30000" dirty="0">
                <a:solidFill>
                  <a:srgbClr val="800000"/>
                </a:solidFill>
                <a:latin typeface="Arial" panose="020B0604020202020204" pitchFamily="34" charset="0"/>
                <a:ea typeface="Calibri" charset="0"/>
                <a:cs typeface="Arial" panose="020B0604020202020204" pitchFamily="34" charset="0"/>
              </a:rPr>
              <a:t> </a:t>
            </a:r>
            <a:r>
              <a:rPr lang="en-US" sz="1200" dirty="0">
                <a:solidFill>
                  <a:srgbClr val="800000"/>
                </a:solidFill>
                <a:latin typeface="Arial" panose="020B0604020202020204" pitchFamily="34" charset="0"/>
                <a:ea typeface="Calibri" charset="0"/>
                <a:cs typeface="Arial" panose="020B0604020202020204" pitchFamily="34" charset="0"/>
              </a:rPr>
              <a:t>near Tracy, CA) </a:t>
            </a:r>
            <a:endParaRPr lang="en-US" sz="1400" dirty="0">
              <a:solidFill>
                <a:srgbClr val="800000"/>
              </a:solidFill>
              <a:latin typeface="Arial" panose="020B0604020202020204" pitchFamily="34" charset="0"/>
              <a:ea typeface="Calibri" charset="0"/>
              <a:cs typeface="Arial" panose="020B0604020202020204" pitchFamily="34" charset="0"/>
            </a:endParaRPr>
          </a:p>
        </p:txBody>
      </p:sp>
      <p:sp>
        <p:nvSpPr>
          <p:cNvPr id="10" name="Rectangle 5"/>
          <p:cNvSpPr txBox="1">
            <a:spLocks noChangeArrowheads="1"/>
          </p:cNvSpPr>
          <p:nvPr/>
        </p:nvSpPr>
        <p:spPr>
          <a:xfrm>
            <a:off x="1524000" y="103713"/>
            <a:ext cx="9144000" cy="868342"/>
          </a:xfrm>
          <a:prstGeom prst="rect">
            <a:avLst/>
          </a:prstGeom>
        </p:spPr>
        <p:txBody>
          <a:bodyPr rIns="91440">
            <a:scene3d>
              <a:camera prst="orthographicFront"/>
              <a:lightRig rig="threePt" dir="t">
                <a:rot lat="0" lon="0" rev="4800000"/>
              </a:lightRig>
            </a:scene3d>
            <a:sp3d prstMaterial="matte"/>
          </a:bodyPr>
          <a:lstStyle>
            <a:lvl1pPr algn="l" rtl="0" eaLnBrk="1" latinLnBrk="0" hangingPunct="1">
              <a:lnSpc>
                <a:spcPts val="3820"/>
              </a:lnSpc>
              <a:spcBef>
                <a:spcPct val="0"/>
              </a:spcBef>
              <a:buNone/>
              <a:defRPr kumimoji="0" sz="3600" b="1" kern="1200" baseline="0">
                <a:solidFill>
                  <a:srgbClr val="355D7E"/>
                </a:solidFill>
                <a:effectLst/>
                <a:latin typeface="+mj-lt"/>
                <a:ea typeface="+mj-ea"/>
                <a:cs typeface="+mj-cs"/>
              </a:defRPr>
            </a:lvl1pPr>
          </a:lstStyle>
          <a:p>
            <a:pPr algn="ctr">
              <a:lnSpc>
                <a:spcPct val="100000"/>
              </a:lnSpc>
            </a:pPr>
            <a:endParaRPr lang="en-US" sz="1600" b="0" dirty="0">
              <a:latin typeface="Arial" panose="020B0604020202020204" pitchFamily="34" charset="0"/>
              <a:ea typeface="Calibri" charset="0"/>
              <a:cs typeface="Arial" panose="020B0604020202020204" pitchFamily="34" charset="0"/>
            </a:endParaRPr>
          </a:p>
        </p:txBody>
      </p:sp>
      <p:sp>
        <p:nvSpPr>
          <p:cNvPr id="3" name="TextBox 2">
            <a:extLst>
              <a:ext uri="{FF2B5EF4-FFF2-40B4-BE49-F238E27FC236}">
                <a16:creationId xmlns:a16="http://schemas.microsoft.com/office/drawing/2014/main" id="{38B8AF71-9994-73F3-CCD5-828A1E6BE85A}"/>
              </a:ext>
            </a:extLst>
          </p:cNvPr>
          <p:cNvSpPr txBox="1"/>
          <p:nvPr/>
        </p:nvSpPr>
        <p:spPr>
          <a:xfrm>
            <a:off x="693041" y="6689763"/>
            <a:ext cx="2659632" cy="123111"/>
          </a:xfrm>
          <a:prstGeom prst="rect">
            <a:avLst/>
          </a:prstGeom>
          <a:noFill/>
        </p:spPr>
        <p:txBody>
          <a:bodyPr wrap="square" lIns="0" tIns="0" rIns="0" bIns="0" rtlCol="0" anchor="b" anchorCtr="0">
            <a:spAutoFit/>
          </a:bodyPr>
          <a:lstStyle/>
          <a:p>
            <a:pPr defTabSz="609593"/>
            <a:r>
              <a:rPr lang="en-US" sz="800" dirty="0">
                <a:solidFill>
                  <a:prstClr val="black"/>
                </a:solidFill>
                <a:latin typeface="Avenir Light" panose="020B0402020203020204" pitchFamily="34" charset="77"/>
                <a:cs typeface="Arial"/>
              </a:rPr>
              <a:t>LLNL-PRES-787360</a:t>
            </a:r>
          </a:p>
        </p:txBody>
      </p:sp>
    </p:spTree>
    <p:extLst>
      <p:ext uri="{BB962C8B-B14F-4D97-AF65-F5344CB8AC3E}">
        <p14:creationId xmlns:p14="http://schemas.microsoft.com/office/powerpoint/2010/main" val="334266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5"/>
          <p:cNvSpPr/>
          <p:nvPr/>
        </p:nvSpPr>
        <p:spPr bwMode="auto">
          <a:xfrm rot="10800000">
            <a:off x="1411941" y="2338397"/>
            <a:ext cx="9439836" cy="3238561"/>
          </a:xfrm>
          <a:prstGeom prst="round2SameRect">
            <a:avLst/>
          </a:prstGeom>
          <a:gradFill flip="none" rotWithShape="1">
            <a:gsLst>
              <a:gs pos="1000">
                <a:srgbClr val="00AEEF">
                  <a:lumMod val="81000"/>
                </a:srgbClr>
              </a:gs>
              <a:gs pos="100000">
                <a:srgbClr val="FFFFFF">
                  <a:alpha val="0"/>
                </a:srgbClr>
              </a:gs>
            </a:gsLst>
            <a:lin ang="5400000" scaled="0"/>
            <a:tileRect/>
          </a:gradFill>
          <a:ln w="9525">
            <a:no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ounded Rectangle 40">
            <a:extLst>
              <a:ext uri="{FF2B5EF4-FFF2-40B4-BE49-F238E27FC236}">
                <a16:creationId xmlns:a16="http://schemas.microsoft.com/office/drawing/2014/main" id="{1876F7A2-1CED-E348-A328-EA2CA6177FC5}"/>
              </a:ext>
            </a:extLst>
          </p:cNvPr>
          <p:cNvSpPr/>
          <p:nvPr/>
        </p:nvSpPr>
        <p:spPr bwMode="auto">
          <a:xfrm>
            <a:off x="8443062" y="2129165"/>
            <a:ext cx="1998450" cy="1350850"/>
          </a:xfrm>
          <a:prstGeom prst="roundRect">
            <a:avLst/>
          </a:prstGeom>
          <a:solidFill>
            <a:schemeClr val="bg1"/>
          </a:solidFill>
          <a:ln w="15875" cmpd="sng">
            <a:solidFill>
              <a:schemeClr val="bg1">
                <a:lumMod val="95000"/>
              </a:schemeClr>
            </a:solidFill>
            <a:miter lim="800000"/>
            <a:headEnd/>
            <a:tailEnd/>
          </a:ln>
          <a:effectLst/>
        </p:spPr>
        <p:txBody>
          <a:bodyPr rtlCol="0" anchor="b">
            <a:prstTxWarp prst="textNoShape">
              <a:avLst/>
            </a:prstTxWarp>
          </a:bodyPr>
          <a:lstStyle/>
          <a:p>
            <a:pPr algn="ctr">
              <a:spcBef>
                <a:spcPct val="0"/>
              </a:spcBef>
            </a:pPr>
            <a:endParaRPr lang="en-US" sz="1600" dirty="0">
              <a:solidFill>
                <a:srgbClr val="000000"/>
              </a:solidFill>
            </a:endParaRPr>
          </a:p>
        </p:txBody>
      </p:sp>
      <p:sp>
        <p:nvSpPr>
          <p:cNvPr id="2" name="Title 1"/>
          <p:cNvSpPr>
            <a:spLocks noGrp="1"/>
          </p:cNvSpPr>
          <p:nvPr>
            <p:ph type="title"/>
          </p:nvPr>
        </p:nvSpPr>
        <p:spPr>
          <a:xfrm>
            <a:off x="609600" y="220136"/>
            <a:ext cx="11176000" cy="1005840"/>
          </a:xfrm>
          <a:effectLst/>
        </p:spPr>
        <p:txBody>
          <a:bodyPr/>
          <a:lstStyle/>
          <a:p>
            <a:pPr>
              <a:lnSpc>
                <a:spcPts val="3420"/>
              </a:lnSpc>
            </a:pPr>
            <a:r>
              <a:rPr lang="en-US" sz="3200" b="0" spc="-100" dirty="0"/>
              <a:t>Our mission is to </a:t>
            </a:r>
            <a:r>
              <a:rPr lang="en-US" sz="3200" b="0" dirty="0"/>
              <a:t>strengthen the nation’s security through world-class science, technology, and engineering </a:t>
            </a:r>
          </a:p>
        </p:txBody>
      </p:sp>
      <p:sp>
        <p:nvSpPr>
          <p:cNvPr id="14" name="Rectangle 12"/>
          <p:cNvSpPr>
            <a:spLocks noChangeArrowheads="1"/>
          </p:cNvSpPr>
          <p:nvPr/>
        </p:nvSpPr>
        <p:spPr bwMode="auto">
          <a:xfrm>
            <a:off x="2639738" y="5200049"/>
            <a:ext cx="2124856" cy="225851"/>
          </a:xfrm>
          <a:prstGeom prst="rect">
            <a:avLst/>
          </a:prstGeom>
          <a:noFill/>
          <a:ln w="0" cap="flat" cmpd="sng" algn="ctr">
            <a:noFill/>
            <a:prstDash val="solid"/>
            <a:miter lim="800000"/>
            <a:headEnd type="none" w="med" len="med"/>
            <a:tailEnd type="none" w="med" len="med"/>
          </a:ln>
          <a:effectLst/>
        </p:spPr>
        <p:txBody>
          <a:bodyPr wrap="none" anchor="ctr">
            <a:prstTxWarp prst="textNoShape">
              <a:avLst/>
            </a:prstTxWarp>
          </a:bodyPr>
          <a:lstStyle/>
          <a:p>
            <a:pPr algn="ctr">
              <a:spcBef>
                <a:spcPct val="0"/>
              </a:spcBef>
            </a:pPr>
            <a:r>
              <a:rPr lang="en-US" dirty="0">
                <a:solidFill>
                  <a:srgbClr val="FFFFFF"/>
                </a:solidFill>
                <a:latin typeface="Arial" panose="020B0604020202020204" pitchFamily="34" charset="0"/>
                <a:cs typeface="Arial" panose="020B0604020202020204" pitchFamily="34" charset="0"/>
              </a:rPr>
              <a:t>Science</a:t>
            </a:r>
          </a:p>
        </p:txBody>
      </p:sp>
      <p:sp>
        <p:nvSpPr>
          <p:cNvPr id="15" name="Rectangle 12"/>
          <p:cNvSpPr>
            <a:spLocks noChangeArrowheads="1"/>
          </p:cNvSpPr>
          <p:nvPr/>
        </p:nvSpPr>
        <p:spPr bwMode="auto">
          <a:xfrm>
            <a:off x="4944840" y="5185974"/>
            <a:ext cx="2154323" cy="254000"/>
          </a:xfrm>
          <a:prstGeom prst="rect">
            <a:avLst/>
          </a:prstGeom>
          <a:noFill/>
          <a:ln w="0" cap="flat" cmpd="sng" algn="ctr">
            <a:noFill/>
            <a:prstDash val="solid"/>
            <a:miter lim="800000"/>
            <a:headEnd type="none" w="med" len="med"/>
            <a:tailEnd type="none" w="med" len="med"/>
          </a:ln>
          <a:effectLst/>
        </p:spPr>
        <p:txBody>
          <a:bodyPr wrap="none" anchor="ctr">
            <a:prstTxWarp prst="textNoShape">
              <a:avLst/>
            </a:prstTxWarp>
          </a:bodyPr>
          <a:lstStyle/>
          <a:p>
            <a:pPr algn="ctr">
              <a:spcBef>
                <a:spcPct val="0"/>
              </a:spcBef>
            </a:pPr>
            <a:r>
              <a:rPr lang="en-US" dirty="0">
                <a:solidFill>
                  <a:srgbClr val="FFFFFF"/>
                </a:solidFill>
                <a:latin typeface="Arial" panose="020B0604020202020204" pitchFamily="34" charset="0"/>
                <a:cs typeface="Arial" panose="020B0604020202020204" pitchFamily="34" charset="0"/>
              </a:rPr>
              <a:t>Engineering</a:t>
            </a:r>
          </a:p>
        </p:txBody>
      </p:sp>
      <p:sp>
        <p:nvSpPr>
          <p:cNvPr id="16" name="Rectangle 12"/>
          <p:cNvSpPr>
            <a:spLocks noChangeArrowheads="1"/>
          </p:cNvSpPr>
          <p:nvPr/>
        </p:nvSpPr>
        <p:spPr bwMode="auto">
          <a:xfrm>
            <a:off x="7370759" y="5185974"/>
            <a:ext cx="2124647" cy="254000"/>
          </a:xfrm>
          <a:prstGeom prst="rect">
            <a:avLst/>
          </a:prstGeom>
          <a:noFill/>
          <a:ln w="0" cap="flat" cmpd="sng" algn="ctr">
            <a:noFill/>
            <a:prstDash val="solid"/>
            <a:miter lim="800000"/>
            <a:headEnd type="none" w="med" len="med"/>
            <a:tailEnd type="none" w="med" len="med"/>
          </a:ln>
          <a:effectLst/>
        </p:spPr>
        <p:txBody>
          <a:bodyPr wrap="none" anchor="ctr">
            <a:prstTxWarp prst="textNoShape">
              <a:avLst/>
            </a:prstTxWarp>
          </a:bodyPr>
          <a:lstStyle/>
          <a:p>
            <a:pPr algn="ctr">
              <a:spcBef>
                <a:spcPct val="0"/>
              </a:spcBef>
            </a:pPr>
            <a:r>
              <a:rPr lang="en-US" dirty="0">
                <a:solidFill>
                  <a:srgbClr val="FFFFFF"/>
                </a:solidFill>
                <a:latin typeface="Arial" panose="020B0604020202020204" pitchFamily="34" charset="0"/>
                <a:cs typeface="Arial" panose="020B0604020202020204" pitchFamily="34" charset="0"/>
              </a:rPr>
              <a:t>Computing</a:t>
            </a:r>
          </a:p>
        </p:txBody>
      </p:sp>
      <p:pic>
        <p:nvPicPr>
          <p:cNvPr id="19" name="Picture 18" descr="Screen Shot 2014-09-24 at 3.01.36 PM.pn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2646911" y="3671094"/>
            <a:ext cx="2111494" cy="1463040"/>
          </a:xfrm>
          <a:prstGeom prst="roundRect">
            <a:avLst>
              <a:gd name="adj" fmla="val 8594"/>
            </a:avLst>
          </a:prstGeom>
          <a:solidFill>
            <a:srgbClr val="FFFFFF">
              <a:shade val="85000"/>
            </a:srgbClr>
          </a:solidFill>
          <a:ln w="19050" cmpd="sng">
            <a:solidFill>
              <a:srgbClr val="FFFFFF"/>
            </a:solidFill>
          </a:ln>
          <a:effectLst/>
        </p:spPr>
      </p:pic>
      <p:pic>
        <p:nvPicPr>
          <p:cNvPr id="20" name="Picture 19" descr="Screen Shot 2014-09-24 at 3.23.16 P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59364" y="3668139"/>
            <a:ext cx="2115136" cy="1465995"/>
          </a:xfrm>
          <a:prstGeom prst="roundRect">
            <a:avLst>
              <a:gd name="adj" fmla="val 8594"/>
            </a:avLst>
          </a:prstGeom>
          <a:solidFill>
            <a:srgbClr val="FFFFFF">
              <a:shade val="85000"/>
            </a:srgbClr>
          </a:solidFill>
          <a:ln w="19050" cmpd="sng">
            <a:solidFill>
              <a:srgbClr val="FFFFFF"/>
            </a:solidFill>
          </a:ln>
          <a:effectLst/>
        </p:spPr>
      </p:pic>
      <p:sp>
        <p:nvSpPr>
          <p:cNvPr id="22" name="Rounded Rectangle 21"/>
          <p:cNvSpPr/>
          <p:nvPr/>
        </p:nvSpPr>
        <p:spPr bwMode="auto">
          <a:xfrm>
            <a:off x="1741898" y="2132618"/>
            <a:ext cx="1998450" cy="1350850"/>
          </a:xfrm>
          <a:prstGeom prst="roundRect">
            <a:avLst/>
          </a:prstGeom>
          <a:solidFill>
            <a:schemeClr val="bg1"/>
          </a:solidFill>
          <a:ln w="15875" cmpd="sng">
            <a:solidFill>
              <a:schemeClr val="bg1">
                <a:lumMod val="95000"/>
              </a:schemeClr>
            </a:solidFill>
            <a:miter lim="800000"/>
            <a:headEnd/>
            <a:tailEnd/>
          </a:ln>
          <a:effectLst/>
        </p:spPr>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ounded Rectangle 22"/>
          <p:cNvSpPr/>
          <p:nvPr/>
        </p:nvSpPr>
        <p:spPr bwMode="auto">
          <a:xfrm>
            <a:off x="6203069" y="2123414"/>
            <a:ext cx="1998450" cy="1350850"/>
          </a:xfrm>
          <a:prstGeom prst="roundRect">
            <a:avLst/>
          </a:prstGeom>
          <a:solidFill>
            <a:schemeClr val="bg1"/>
          </a:solidFill>
          <a:ln w="15875" cmpd="sng">
            <a:solidFill>
              <a:schemeClr val="bg1">
                <a:lumMod val="95000"/>
              </a:schemeClr>
            </a:solidFill>
            <a:miter lim="800000"/>
            <a:headEnd/>
            <a:tailEnd/>
          </a:ln>
          <a:effectLst/>
        </p:spPr>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ounded Rectangle 24"/>
          <p:cNvSpPr/>
          <p:nvPr/>
        </p:nvSpPr>
        <p:spPr bwMode="auto">
          <a:xfrm>
            <a:off x="3988050" y="2132618"/>
            <a:ext cx="1998450" cy="1350850"/>
          </a:xfrm>
          <a:prstGeom prst="roundRect">
            <a:avLst/>
          </a:prstGeom>
          <a:solidFill>
            <a:schemeClr val="bg1"/>
          </a:solidFill>
          <a:ln w="15875" cmpd="sng">
            <a:solidFill>
              <a:schemeClr val="bg1">
                <a:lumMod val="95000"/>
              </a:schemeClr>
            </a:solidFill>
            <a:miter lim="800000"/>
            <a:headEnd/>
            <a:tailEnd/>
          </a:ln>
          <a:effectLst/>
        </p:spPr>
        <p:txBody>
          <a:bodyPr rtlCol="0" anchor="b">
            <a:prstTxWarp prst="textNoShape">
              <a:avLst/>
            </a:prstTxWarp>
          </a:bodyPr>
          <a:lstStyle/>
          <a:p>
            <a:pPr algn="ctr">
              <a:spcBef>
                <a:spcPct val="0"/>
              </a:spcBef>
            </a:pPr>
            <a:endParaRPr lang="en-US" sz="1600" dirty="0">
              <a:solidFill>
                <a:srgbClr val="000000"/>
              </a:solidFill>
            </a:endParaRPr>
          </a:p>
        </p:txBody>
      </p:sp>
      <p:pic>
        <p:nvPicPr>
          <p:cNvPr id="26" name="Picture 2" descr="\\wci-cl2\wci\NWE\W80 &amp; W84 Weapons Development\W80\Photos\W80 Outer Case\w80 case.jpg"/>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194" b="99225" l="0" r="99542"/>
                    </a14:imgEffect>
                  </a14:imgLayer>
                </a14:imgProps>
              </a:ext>
              <a:ext uri="{28A0092B-C50C-407E-A947-70E740481C1C}">
                <a14:useLocalDpi xmlns:a14="http://schemas.microsoft.com/office/drawing/2010/main"/>
              </a:ext>
            </a:extLst>
          </a:blip>
          <a:srcRect/>
          <a:stretch>
            <a:fillRect/>
          </a:stretch>
        </p:blipFill>
        <p:spPr bwMode="auto">
          <a:xfrm>
            <a:off x="1967303" y="1786868"/>
            <a:ext cx="1555420" cy="1053704"/>
          </a:xfrm>
          <a:prstGeom prst="rect">
            <a:avLst/>
          </a:prstGeom>
          <a:noFill/>
          <a:effectLst>
            <a:glow rad="38100">
              <a:schemeClr val="bg1"/>
            </a:glow>
          </a:effectLst>
          <a:extLst>
            <a:ext uri="{909E8E84-426E-40dd-AFC4-6F175D3DCCD1}">
              <a14:hiddenFill xmlns="" xmlns:a14="http://schemas.microsoft.com/office/drawing/2010/main">
                <a:solidFill>
                  <a:srgbClr val="FFFFFF"/>
                </a:solidFill>
              </a14:hiddenFill>
            </a:ext>
          </a:extLst>
        </p:spPr>
      </p:pic>
      <p:pic>
        <p:nvPicPr>
          <p:cNvPr id="27" name="Picture 26" descr="Screen Shot 2016-04-26 at 8.19.51 P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688720" y="1779320"/>
            <a:ext cx="1502834" cy="1010068"/>
          </a:xfrm>
          <a:prstGeom prst="roundRect">
            <a:avLst>
              <a:gd name="adj" fmla="val 15883"/>
            </a:avLst>
          </a:prstGeom>
          <a:solidFill>
            <a:srgbClr val="FFFFFF">
              <a:shade val="85000"/>
            </a:srgbClr>
          </a:solidFill>
          <a:ln w="19050" cmpd="sng">
            <a:solidFill>
              <a:schemeClr val="bg1"/>
            </a:solidFill>
          </a:ln>
          <a:effectLst/>
        </p:spPr>
      </p:pic>
      <p:pic>
        <p:nvPicPr>
          <p:cNvPr id="28" name="Picture 27" descr="Screen Shot 2016-04-27 at 8.40.03 PM.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202877" y="1776004"/>
            <a:ext cx="1506205" cy="1012364"/>
          </a:xfrm>
          <a:prstGeom prst="roundRect">
            <a:avLst>
              <a:gd name="adj" fmla="val 13594"/>
            </a:avLst>
          </a:prstGeom>
          <a:solidFill>
            <a:srgbClr val="FFFFFF">
              <a:shade val="85000"/>
            </a:srgbClr>
          </a:solidFill>
          <a:ln w="19050" cmpd="sng">
            <a:solidFill>
              <a:schemeClr val="bg1"/>
            </a:solidFill>
          </a:ln>
          <a:effectLst/>
        </p:spPr>
      </p:pic>
      <p:sp>
        <p:nvSpPr>
          <p:cNvPr id="29" name="Round Same Side Corner Rectangle 28"/>
          <p:cNvSpPr/>
          <p:nvPr/>
        </p:nvSpPr>
        <p:spPr bwMode="auto">
          <a:xfrm rot="10800000">
            <a:off x="1781675" y="2963232"/>
            <a:ext cx="1918755" cy="483175"/>
          </a:xfrm>
          <a:prstGeom prst="round2SameRect">
            <a:avLst>
              <a:gd name="adj1" fmla="val 39525"/>
              <a:gd name="adj2" fmla="val 0"/>
            </a:avLst>
          </a:prstGeom>
          <a:gradFill flip="none" rotWithShape="1">
            <a:gsLst>
              <a:gs pos="100000">
                <a:srgbClr val="F6CE86"/>
              </a:gs>
              <a:gs pos="0">
                <a:srgbClr val="FFFFFF"/>
              </a:gs>
            </a:gsLst>
            <a:lin ang="16200000" scaled="0"/>
            <a:tileRect/>
          </a:gradFill>
          <a:ln w="9525">
            <a:no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sp>
        <p:nvSpPr>
          <p:cNvPr id="30" name="TextBox 29"/>
          <p:cNvSpPr txBox="1"/>
          <p:nvPr/>
        </p:nvSpPr>
        <p:spPr>
          <a:xfrm>
            <a:off x="1757391" y="2828997"/>
            <a:ext cx="1967321" cy="575799"/>
          </a:xfrm>
          <a:prstGeom prst="rect">
            <a:avLst/>
          </a:prstGeom>
          <a:noFill/>
        </p:spPr>
        <p:txBody>
          <a:bodyPr wrap="square" rtlCol="0">
            <a:spAutoFit/>
          </a:bodyPr>
          <a:lstStyle/>
          <a:p>
            <a:pPr algn="ctr">
              <a:lnSpc>
                <a:spcPts val="1860"/>
              </a:lnSpc>
            </a:pPr>
            <a:r>
              <a:rPr lang="en-US" sz="1700" dirty="0">
                <a:solidFill>
                  <a:srgbClr val="000000"/>
                </a:solidFill>
                <a:latin typeface="Arial" panose="020B0604020202020204" pitchFamily="34" charset="0"/>
                <a:cs typeface="Arial" panose="020B0604020202020204" pitchFamily="34" charset="0"/>
              </a:rPr>
              <a:t>Stockpile</a:t>
            </a:r>
            <a:br>
              <a:rPr lang="en-US" sz="1700" dirty="0">
                <a:solidFill>
                  <a:srgbClr val="000000"/>
                </a:solidFill>
                <a:latin typeface="Arial" panose="020B0604020202020204" pitchFamily="34" charset="0"/>
                <a:cs typeface="Arial" panose="020B0604020202020204" pitchFamily="34" charset="0"/>
              </a:rPr>
            </a:br>
            <a:r>
              <a:rPr lang="en-US" sz="1700" dirty="0">
                <a:solidFill>
                  <a:srgbClr val="000000"/>
                </a:solidFill>
                <a:latin typeface="Arial" panose="020B0604020202020204" pitchFamily="34" charset="0"/>
                <a:cs typeface="Arial" panose="020B0604020202020204" pitchFamily="34" charset="0"/>
              </a:rPr>
              <a:t>Stewardship</a:t>
            </a:r>
          </a:p>
        </p:txBody>
      </p:sp>
      <p:sp>
        <p:nvSpPr>
          <p:cNvPr id="31" name="Round Same Side Corner Rectangle 30"/>
          <p:cNvSpPr/>
          <p:nvPr/>
        </p:nvSpPr>
        <p:spPr bwMode="auto">
          <a:xfrm rot="10800000">
            <a:off x="6240367" y="2954028"/>
            <a:ext cx="1918755" cy="483175"/>
          </a:xfrm>
          <a:prstGeom prst="round2SameRect">
            <a:avLst>
              <a:gd name="adj1" fmla="val 39525"/>
              <a:gd name="adj2" fmla="val 0"/>
            </a:avLst>
          </a:prstGeom>
          <a:gradFill flip="none" rotWithShape="1">
            <a:gsLst>
              <a:gs pos="100000">
                <a:srgbClr val="F6CE86"/>
              </a:gs>
              <a:gs pos="0">
                <a:srgbClr val="FFFFFF"/>
              </a:gs>
            </a:gsLst>
            <a:lin ang="16200000" scaled="0"/>
            <a:tileRect/>
          </a:gradFill>
          <a:ln w="9525">
            <a:no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sp>
        <p:nvSpPr>
          <p:cNvPr id="32" name="Round Same Side Corner Rectangle 31"/>
          <p:cNvSpPr/>
          <p:nvPr/>
        </p:nvSpPr>
        <p:spPr bwMode="auto">
          <a:xfrm rot="10800000">
            <a:off x="8485819" y="2954028"/>
            <a:ext cx="1918755" cy="483175"/>
          </a:xfrm>
          <a:prstGeom prst="round2SameRect">
            <a:avLst>
              <a:gd name="adj1" fmla="val 39525"/>
              <a:gd name="adj2" fmla="val 0"/>
            </a:avLst>
          </a:prstGeom>
          <a:gradFill flip="none" rotWithShape="1">
            <a:gsLst>
              <a:gs pos="100000">
                <a:srgbClr val="F6CE86"/>
              </a:gs>
              <a:gs pos="0">
                <a:srgbClr val="FFFFFF"/>
              </a:gs>
            </a:gsLst>
            <a:lin ang="16200000" scaled="0"/>
            <a:tileRect/>
          </a:gradFill>
          <a:ln w="9525">
            <a:no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ound Same Side Corner Rectangle 32"/>
          <p:cNvSpPr/>
          <p:nvPr/>
        </p:nvSpPr>
        <p:spPr bwMode="auto">
          <a:xfrm rot="10800000">
            <a:off x="4029594" y="2963232"/>
            <a:ext cx="1918755" cy="483175"/>
          </a:xfrm>
          <a:prstGeom prst="round2SameRect">
            <a:avLst>
              <a:gd name="adj1" fmla="val 39525"/>
              <a:gd name="adj2" fmla="val 0"/>
            </a:avLst>
          </a:prstGeom>
          <a:gradFill flip="none" rotWithShape="1">
            <a:gsLst>
              <a:gs pos="100000">
                <a:srgbClr val="F6CE86"/>
              </a:gs>
              <a:gs pos="0">
                <a:srgbClr val="FFFFFF"/>
              </a:gs>
            </a:gsLst>
            <a:lin ang="16200000" scaled="0"/>
            <a:tileRect/>
          </a:gradFill>
          <a:ln w="9525">
            <a:no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sp>
        <p:nvSpPr>
          <p:cNvPr id="34" name="TextBox 33"/>
          <p:cNvSpPr txBox="1"/>
          <p:nvPr/>
        </p:nvSpPr>
        <p:spPr>
          <a:xfrm>
            <a:off x="6218980" y="2828997"/>
            <a:ext cx="1967321" cy="575799"/>
          </a:xfrm>
          <a:prstGeom prst="rect">
            <a:avLst/>
          </a:prstGeom>
          <a:noFill/>
        </p:spPr>
        <p:txBody>
          <a:bodyPr wrap="square" rtlCol="0">
            <a:spAutoFit/>
          </a:bodyPr>
          <a:lstStyle/>
          <a:p>
            <a:pPr algn="ctr">
              <a:lnSpc>
                <a:spcPts val="1860"/>
              </a:lnSpc>
            </a:pPr>
            <a:r>
              <a:rPr lang="en-US" sz="1700" dirty="0">
                <a:solidFill>
                  <a:srgbClr val="000000"/>
                </a:solidFill>
                <a:latin typeface="Arial" panose="020B0604020202020204" pitchFamily="34" charset="0"/>
                <a:cs typeface="Arial" panose="020B0604020202020204" pitchFamily="34" charset="0"/>
              </a:rPr>
              <a:t>Multi-Domain Deterrence</a:t>
            </a:r>
          </a:p>
        </p:txBody>
      </p:sp>
      <p:sp>
        <p:nvSpPr>
          <p:cNvPr id="35" name="TextBox 34"/>
          <p:cNvSpPr txBox="1"/>
          <p:nvPr/>
        </p:nvSpPr>
        <p:spPr>
          <a:xfrm>
            <a:off x="8456476" y="2828997"/>
            <a:ext cx="1967321" cy="575799"/>
          </a:xfrm>
          <a:prstGeom prst="rect">
            <a:avLst/>
          </a:prstGeom>
          <a:noFill/>
        </p:spPr>
        <p:txBody>
          <a:bodyPr wrap="square" rtlCol="0">
            <a:spAutoFit/>
          </a:bodyPr>
          <a:lstStyle/>
          <a:p>
            <a:pPr algn="ctr">
              <a:lnSpc>
                <a:spcPts val="1860"/>
              </a:lnSpc>
            </a:pPr>
            <a:r>
              <a:rPr lang="en-US" sz="1700" dirty="0">
                <a:solidFill>
                  <a:srgbClr val="000000"/>
                </a:solidFill>
                <a:latin typeface="Arial" panose="020B0604020202020204" pitchFamily="34" charset="0"/>
                <a:cs typeface="Arial" panose="020B0604020202020204" pitchFamily="34" charset="0"/>
              </a:rPr>
              <a:t>Climate and Energy Security</a:t>
            </a:r>
          </a:p>
        </p:txBody>
      </p:sp>
      <p:sp>
        <p:nvSpPr>
          <p:cNvPr id="36" name="TextBox 35"/>
          <p:cNvSpPr txBox="1"/>
          <p:nvPr/>
        </p:nvSpPr>
        <p:spPr>
          <a:xfrm>
            <a:off x="4010420" y="2828997"/>
            <a:ext cx="1967321" cy="575799"/>
          </a:xfrm>
          <a:prstGeom prst="rect">
            <a:avLst/>
          </a:prstGeom>
          <a:noFill/>
        </p:spPr>
        <p:txBody>
          <a:bodyPr wrap="square" rtlCol="0">
            <a:spAutoFit/>
          </a:bodyPr>
          <a:lstStyle/>
          <a:p>
            <a:pPr algn="ctr">
              <a:lnSpc>
                <a:spcPts val="1860"/>
              </a:lnSpc>
            </a:pPr>
            <a:r>
              <a:rPr lang="en-US" sz="1700" dirty="0">
                <a:solidFill>
                  <a:srgbClr val="000000"/>
                </a:solidFill>
                <a:latin typeface="Arial" panose="020B0604020202020204" pitchFamily="34" charset="0"/>
                <a:cs typeface="Arial" panose="020B0604020202020204" pitchFamily="34" charset="0"/>
              </a:rPr>
              <a:t>Global Threat Reduction</a:t>
            </a:r>
          </a:p>
        </p:txBody>
      </p:sp>
      <p:sp>
        <p:nvSpPr>
          <p:cNvPr id="37" name="Oval 36"/>
          <p:cNvSpPr/>
          <p:nvPr/>
        </p:nvSpPr>
        <p:spPr bwMode="auto">
          <a:xfrm>
            <a:off x="6645284" y="1720822"/>
            <a:ext cx="1122726" cy="1122726"/>
          </a:xfrm>
          <a:prstGeom prst="ellipse">
            <a:avLst/>
          </a:prstGeom>
          <a:solidFill>
            <a:schemeClr val="bg1"/>
          </a:solidFill>
          <a:ln w="9525">
            <a:no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pic>
        <p:nvPicPr>
          <p:cNvPr id="38" name="Picture 40" descr="digital_globe_02"/>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43704" y="1709271"/>
            <a:ext cx="1107491" cy="1155735"/>
          </a:xfrm>
          <a:prstGeom prst="rect">
            <a:avLst/>
          </a:prstGeom>
          <a:noFill/>
          <a:ln w="9525">
            <a:noFill/>
            <a:miter lim="800000"/>
            <a:headEnd/>
            <a:tailEnd/>
          </a:ln>
          <a:effectLst/>
        </p:spPr>
      </p:pic>
      <p:sp>
        <p:nvSpPr>
          <p:cNvPr id="4" name="Rectangle 3"/>
          <p:cNvSpPr/>
          <p:nvPr/>
        </p:nvSpPr>
        <p:spPr bwMode="auto">
          <a:xfrm>
            <a:off x="1524001" y="1"/>
            <a:ext cx="1465943" cy="261257"/>
          </a:xfrm>
          <a:prstGeom prst="rect">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0" name="Picture 9">
            <a:extLst>
              <a:ext uri="{FF2B5EF4-FFF2-40B4-BE49-F238E27FC236}">
                <a16:creationId xmlns:a16="http://schemas.microsoft.com/office/drawing/2014/main" id="{A454DCC5-DA5D-4B29-B776-FEF122FF0E6C}"/>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t="-737"/>
          <a:stretch/>
        </p:blipFill>
        <p:spPr>
          <a:xfrm>
            <a:off x="7275461" y="3671094"/>
            <a:ext cx="2103120" cy="1463040"/>
          </a:xfrm>
          <a:prstGeom prst="roundRect">
            <a:avLst>
              <a:gd name="adj" fmla="val 16667"/>
            </a:avLst>
          </a:prstGeom>
          <a:ln w="19050">
            <a:solidFill>
              <a:srgbClr val="FFFFFF"/>
            </a:solidFill>
          </a:ln>
          <a:effectLst/>
        </p:spPr>
      </p:pic>
      <p:sp>
        <p:nvSpPr>
          <p:cNvPr id="39" name="TextBox 38"/>
          <p:cNvSpPr txBox="1"/>
          <p:nvPr/>
        </p:nvSpPr>
        <p:spPr>
          <a:xfrm>
            <a:off x="0" y="5892800"/>
            <a:ext cx="12192000" cy="510660"/>
          </a:xfrm>
          <a:prstGeom prst="rect">
            <a:avLst/>
          </a:prstGeom>
          <a:solidFill>
            <a:srgbClr val="005181"/>
          </a:solidFill>
        </p:spPr>
        <p:txBody>
          <a:bodyPr wrap="square" bIns="45720" rtlCol="0" anchor="ctr" anchorCtr="0">
            <a:noAutofit/>
          </a:bodyPr>
          <a:lstStyle/>
          <a:p>
            <a:pPr algn="ctr">
              <a:lnSpc>
                <a:spcPts val="2880"/>
              </a:lnSpc>
            </a:pPr>
            <a:r>
              <a:rPr lang="en-US" sz="2400" dirty="0">
                <a:solidFill>
                  <a:schemeClr val="bg1"/>
                </a:solidFill>
                <a:latin typeface="Arial" panose="020B0604020202020204" pitchFamily="34" charset="0"/>
                <a:cs typeface="Arial" panose="020B0604020202020204" pitchFamily="34" charset="0"/>
              </a:rPr>
              <a:t>Anticipate   </a:t>
            </a:r>
            <a:r>
              <a:rPr lang="en-US" dirty="0">
                <a:solidFill>
                  <a:schemeClr val="bg1"/>
                </a:solidFill>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   Innovate   </a:t>
            </a:r>
            <a:r>
              <a:rPr lang="en-US" dirty="0">
                <a:solidFill>
                  <a:schemeClr val="bg1"/>
                </a:solidFill>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   Deliver</a:t>
            </a:r>
          </a:p>
        </p:txBody>
      </p:sp>
      <p:sp>
        <p:nvSpPr>
          <p:cNvPr id="5" name="TextBox 4">
            <a:extLst>
              <a:ext uri="{FF2B5EF4-FFF2-40B4-BE49-F238E27FC236}">
                <a16:creationId xmlns:a16="http://schemas.microsoft.com/office/drawing/2014/main" id="{0DEFA68D-C8DC-D056-3177-B0EC3CFE4871}"/>
              </a:ext>
            </a:extLst>
          </p:cNvPr>
          <p:cNvSpPr txBox="1"/>
          <p:nvPr/>
        </p:nvSpPr>
        <p:spPr>
          <a:xfrm>
            <a:off x="3027218" y="3278970"/>
            <a:ext cx="6137564"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B85878D4-ABA9-20CA-7793-0693BE814F9C}"/>
              </a:ext>
            </a:extLst>
          </p:cNvPr>
          <p:cNvSpPr txBox="1"/>
          <p:nvPr/>
        </p:nvSpPr>
        <p:spPr>
          <a:xfrm>
            <a:off x="693041" y="6689763"/>
            <a:ext cx="2659632" cy="123111"/>
          </a:xfrm>
          <a:prstGeom prst="rect">
            <a:avLst/>
          </a:prstGeom>
          <a:noFill/>
        </p:spPr>
        <p:txBody>
          <a:bodyPr wrap="square" lIns="0" tIns="0" rIns="0" bIns="0" rtlCol="0" anchor="b" anchorCtr="0">
            <a:spAutoFit/>
          </a:bodyPr>
          <a:lstStyle/>
          <a:p>
            <a:pPr defTabSz="609593"/>
            <a:r>
              <a:rPr lang="en-US" sz="800" dirty="0">
                <a:solidFill>
                  <a:prstClr val="black"/>
                </a:solidFill>
                <a:latin typeface="Avenir Light" panose="020B0402020203020204" pitchFamily="34" charset="77"/>
                <a:cs typeface="Arial"/>
              </a:rPr>
              <a:t>LLNL-PRES-787360</a:t>
            </a:r>
          </a:p>
        </p:txBody>
      </p:sp>
    </p:spTree>
    <p:extLst>
      <p:ext uri="{BB962C8B-B14F-4D97-AF65-F5344CB8AC3E}">
        <p14:creationId xmlns:p14="http://schemas.microsoft.com/office/powerpoint/2010/main" val="2038779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82E39F-1EE9-1942-8D47-D28D932965BA}"/>
              </a:ext>
            </a:extLst>
          </p:cNvPr>
          <p:cNvSpPr>
            <a:spLocks noGrp="1"/>
          </p:cNvSpPr>
          <p:nvPr>
            <p:ph type="sldNum" sz="quarter" idx="12"/>
          </p:nvPr>
        </p:nvSpPr>
        <p:spPr/>
        <p:txBody>
          <a:bodyPr/>
          <a:lstStyle/>
          <a:p>
            <a:pPr defTabSz="609593"/>
            <a:fld id="{F621BA9E-024D-DE4D-A8C8-2AC39C7987FF}" type="slidenum">
              <a:rPr lang="en-US">
                <a:solidFill>
                  <a:prstClr val="white">
                    <a:lumMod val="65000"/>
                  </a:prstClr>
                </a:solidFill>
              </a:rPr>
              <a:pPr defTabSz="609593"/>
              <a:t>6</a:t>
            </a:fld>
            <a:endParaRPr lang="en-US">
              <a:solidFill>
                <a:prstClr val="white">
                  <a:lumMod val="65000"/>
                </a:prstClr>
              </a:solidFill>
            </a:endParaRPr>
          </a:p>
        </p:txBody>
      </p:sp>
      <p:sp>
        <p:nvSpPr>
          <p:cNvPr id="4" name="Title 3">
            <a:extLst>
              <a:ext uri="{FF2B5EF4-FFF2-40B4-BE49-F238E27FC236}">
                <a16:creationId xmlns:a16="http://schemas.microsoft.com/office/drawing/2014/main" id="{5A1429A4-D570-3E42-9BE5-A909046FA801}"/>
              </a:ext>
            </a:extLst>
          </p:cNvPr>
          <p:cNvSpPr>
            <a:spLocks noGrp="1"/>
          </p:cNvSpPr>
          <p:nvPr>
            <p:ph type="title"/>
          </p:nvPr>
        </p:nvSpPr>
        <p:spPr/>
        <p:txBody>
          <a:bodyPr/>
          <a:lstStyle/>
          <a:p>
            <a:r>
              <a:rPr lang="en-US" dirty="0"/>
              <a:t>LLNL’s core mission enables and benefits from our broader portfolio of work</a:t>
            </a:r>
          </a:p>
        </p:txBody>
      </p:sp>
      <p:sp>
        <p:nvSpPr>
          <p:cNvPr id="25" name="TextBox 20">
            <a:extLst>
              <a:ext uri="{FF2B5EF4-FFF2-40B4-BE49-F238E27FC236}">
                <a16:creationId xmlns:a16="http://schemas.microsoft.com/office/drawing/2014/main" id="{43FD6B45-0778-E843-BC59-6AE68D3FE533}"/>
              </a:ext>
            </a:extLst>
          </p:cNvPr>
          <p:cNvSpPr txBox="1">
            <a:spLocks noChangeArrowheads="1"/>
          </p:cNvSpPr>
          <p:nvPr/>
        </p:nvSpPr>
        <p:spPr bwMode="auto">
          <a:xfrm>
            <a:off x="858518" y="2739881"/>
            <a:ext cx="3667961" cy="936984"/>
          </a:xfrm>
          <a:prstGeom prst="rect">
            <a:avLst/>
          </a:prstGeom>
          <a:solidFill>
            <a:schemeClr val="accent1">
              <a:alpha val="51000"/>
            </a:schemeClr>
          </a:solidFill>
          <a:ln w="9525">
            <a:noFill/>
            <a:miter lim="800000"/>
            <a:headEnd/>
            <a:tailEnd/>
          </a:ln>
        </p:spPr>
        <p:txBody>
          <a:bodyPr wrap="square" lIns="243840" anchor="ctr" anchorCtr="0">
            <a:noAutofit/>
          </a:bodyPr>
          <a:lstStyle/>
          <a:p>
            <a:pPr defTabSz="609593">
              <a:lnSpc>
                <a:spcPts val="2880"/>
              </a:lnSpc>
            </a:pPr>
            <a:r>
              <a:rPr lang="en-US" sz="2400" dirty="0">
                <a:solidFill>
                  <a:prstClr val="black"/>
                </a:solidFill>
                <a:latin typeface="Avenir Light" panose="020B0402020203020204" pitchFamily="34" charset="77"/>
              </a:rPr>
              <a:t>All-WMD Threat Reduction</a:t>
            </a:r>
          </a:p>
        </p:txBody>
      </p:sp>
      <p:sp>
        <p:nvSpPr>
          <p:cNvPr id="26" name="TextBox 20">
            <a:extLst>
              <a:ext uri="{FF2B5EF4-FFF2-40B4-BE49-F238E27FC236}">
                <a16:creationId xmlns:a16="http://schemas.microsoft.com/office/drawing/2014/main" id="{6D3FA0D8-FF53-0F41-BDEA-6D589295A027}"/>
              </a:ext>
            </a:extLst>
          </p:cNvPr>
          <p:cNvSpPr txBox="1">
            <a:spLocks noChangeArrowheads="1"/>
          </p:cNvSpPr>
          <p:nvPr/>
        </p:nvSpPr>
        <p:spPr bwMode="auto">
          <a:xfrm>
            <a:off x="833781" y="5057802"/>
            <a:ext cx="4710379" cy="936983"/>
          </a:xfrm>
          <a:prstGeom prst="rect">
            <a:avLst/>
          </a:prstGeom>
          <a:solidFill>
            <a:schemeClr val="accent1">
              <a:alpha val="51000"/>
            </a:schemeClr>
          </a:solidFill>
          <a:ln w="9525">
            <a:noFill/>
            <a:miter lim="800000"/>
            <a:headEnd/>
            <a:tailEnd/>
          </a:ln>
        </p:spPr>
        <p:txBody>
          <a:bodyPr wrap="square" lIns="243840" anchor="ctr" anchorCtr="0">
            <a:noAutofit/>
          </a:bodyPr>
          <a:lstStyle/>
          <a:p>
            <a:pPr defTabSz="609593">
              <a:lnSpc>
                <a:spcPts val="2880"/>
              </a:lnSpc>
            </a:pPr>
            <a:r>
              <a:rPr lang="en-US" sz="2400" dirty="0">
                <a:solidFill>
                  <a:prstClr val="black"/>
                </a:solidFill>
                <a:latin typeface="Avenir Light" panose="020B0402020203020204" pitchFamily="34" charset="77"/>
              </a:rPr>
              <a:t>Energy Security and</a:t>
            </a:r>
            <a:br>
              <a:rPr lang="en-US" sz="2400" dirty="0">
                <a:solidFill>
                  <a:prstClr val="black"/>
                </a:solidFill>
                <a:latin typeface="Avenir Light" panose="020B0402020203020204" pitchFamily="34" charset="77"/>
              </a:rPr>
            </a:br>
            <a:r>
              <a:rPr lang="en-US" sz="2400" dirty="0">
                <a:solidFill>
                  <a:prstClr val="black"/>
                </a:solidFill>
                <a:latin typeface="Avenir Light" panose="020B0402020203020204" pitchFamily="34" charset="77"/>
              </a:rPr>
              <a:t>Climate Resilience</a:t>
            </a:r>
          </a:p>
        </p:txBody>
      </p:sp>
      <p:sp>
        <p:nvSpPr>
          <p:cNvPr id="27" name="TextBox 20">
            <a:extLst>
              <a:ext uri="{FF2B5EF4-FFF2-40B4-BE49-F238E27FC236}">
                <a16:creationId xmlns:a16="http://schemas.microsoft.com/office/drawing/2014/main" id="{FA3E9447-A818-4C4A-97AA-103DE4F68C69}"/>
              </a:ext>
            </a:extLst>
          </p:cNvPr>
          <p:cNvSpPr txBox="1">
            <a:spLocks noChangeArrowheads="1"/>
          </p:cNvSpPr>
          <p:nvPr/>
        </p:nvSpPr>
        <p:spPr bwMode="auto">
          <a:xfrm>
            <a:off x="858517" y="1586641"/>
            <a:ext cx="4725833" cy="931265"/>
          </a:xfrm>
          <a:prstGeom prst="rect">
            <a:avLst/>
          </a:prstGeom>
          <a:solidFill>
            <a:schemeClr val="accent1">
              <a:alpha val="51000"/>
            </a:schemeClr>
          </a:solidFill>
          <a:ln w="9525">
            <a:noFill/>
            <a:miter lim="800000"/>
            <a:headEnd/>
            <a:tailEnd/>
          </a:ln>
        </p:spPr>
        <p:txBody>
          <a:bodyPr wrap="square" lIns="243840" anchor="ctr" anchorCtr="0">
            <a:noAutofit/>
          </a:bodyPr>
          <a:lstStyle/>
          <a:p>
            <a:pPr defTabSz="609593">
              <a:lnSpc>
                <a:spcPts val="2880"/>
              </a:lnSpc>
            </a:pPr>
            <a:r>
              <a:rPr lang="en-US" sz="2400" dirty="0">
                <a:solidFill>
                  <a:prstClr val="black"/>
                </a:solidFill>
                <a:latin typeface="Avenir Light" panose="020B0402020203020204" pitchFamily="34" charset="77"/>
              </a:rPr>
              <a:t>Stockpile Stewardship</a:t>
            </a:r>
          </a:p>
        </p:txBody>
      </p:sp>
      <p:sp>
        <p:nvSpPr>
          <p:cNvPr id="28" name="TextBox 20">
            <a:extLst>
              <a:ext uri="{FF2B5EF4-FFF2-40B4-BE49-F238E27FC236}">
                <a16:creationId xmlns:a16="http://schemas.microsoft.com/office/drawing/2014/main" id="{834A7D50-DE5D-A546-9BBD-94F079D20D31}"/>
              </a:ext>
            </a:extLst>
          </p:cNvPr>
          <p:cNvSpPr txBox="1">
            <a:spLocks noChangeArrowheads="1"/>
          </p:cNvSpPr>
          <p:nvPr/>
        </p:nvSpPr>
        <p:spPr bwMode="auto">
          <a:xfrm>
            <a:off x="858518" y="3898841"/>
            <a:ext cx="3667961" cy="936984"/>
          </a:xfrm>
          <a:prstGeom prst="rect">
            <a:avLst/>
          </a:prstGeom>
          <a:solidFill>
            <a:schemeClr val="accent1">
              <a:alpha val="51000"/>
            </a:schemeClr>
          </a:solidFill>
          <a:ln w="9525">
            <a:noFill/>
            <a:miter lim="800000"/>
            <a:headEnd/>
            <a:tailEnd/>
          </a:ln>
        </p:spPr>
        <p:txBody>
          <a:bodyPr wrap="square" lIns="243840" anchor="ctr" anchorCtr="0">
            <a:noAutofit/>
          </a:bodyPr>
          <a:lstStyle/>
          <a:p>
            <a:pPr defTabSz="609593">
              <a:lnSpc>
                <a:spcPts val="2880"/>
              </a:lnSpc>
            </a:pPr>
            <a:r>
              <a:rPr lang="en-US" sz="2400" dirty="0">
                <a:solidFill>
                  <a:prstClr val="black"/>
                </a:solidFill>
                <a:latin typeface="Avenir Light" panose="020B0402020203020204" pitchFamily="34" charset="77"/>
              </a:rPr>
              <a:t>Multi-Domain</a:t>
            </a:r>
            <a:br>
              <a:rPr lang="en-US" sz="2400" dirty="0">
                <a:solidFill>
                  <a:prstClr val="black"/>
                </a:solidFill>
                <a:latin typeface="Avenir Light" panose="020B0402020203020204" pitchFamily="34" charset="77"/>
              </a:rPr>
            </a:br>
            <a:r>
              <a:rPr lang="en-US" sz="2400" dirty="0">
                <a:solidFill>
                  <a:prstClr val="black"/>
                </a:solidFill>
                <a:latin typeface="Avenir Light" panose="020B0402020203020204" pitchFamily="34" charset="77"/>
              </a:rPr>
              <a:t>Deterrence</a:t>
            </a:r>
          </a:p>
        </p:txBody>
      </p:sp>
      <p:pic>
        <p:nvPicPr>
          <p:cNvPr id="29" name="Picture 28" descr="weapons_program_graphic.eps">
            <a:extLst>
              <a:ext uri="{FF2B5EF4-FFF2-40B4-BE49-F238E27FC236}">
                <a16:creationId xmlns:a16="http://schemas.microsoft.com/office/drawing/2014/main" id="{3E3DA195-3D62-E745-82ED-74D95C9AC9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71901" y="1238587"/>
            <a:ext cx="4877903" cy="5104256"/>
          </a:xfrm>
          <a:prstGeom prst="rect">
            <a:avLst/>
          </a:prstGeom>
        </p:spPr>
      </p:pic>
      <p:sp>
        <p:nvSpPr>
          <p:cNvPr id="30" name="Block Arc 29">
            <a:extLst>
              <a:ext uri="{FF2B5EF4-FFF2-40B4-BE49-F238E27FC236}">
                <a16:creationId xmlns:a16="http://schemas.microsoft.com/office/drawing/2014/main" id="{69031447-EF5D-374E-A40F-CED1E39DDEA1}"/>
              </a:ext>
            </a:extLst>
          </p:cNvPr>
          <p:cNvSpPr/>
          <p:nvPr/>
        </p:nvSpPr>
        <p:spPr bwMode="auto">
          <a:xfrm rot="16200000">
            <a:off x="3418285" y="2204743"/>
            <a:ext cx="3962580" cy="3171940"/>
          </a:xfrm>
          <a:prstGeom prst="blockArc">
            <a:avLst/>
          </a:prstGeom>
          <a:solidFill>
            <a:srgbClr val="456A82"/>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Avenir Light" panose="020B0402020203020204" pitchFamily="34" charset="77"/>
            </a:endParaRPr>
          </a:p>
        </p:txBody>
      </p:sp>
      <p:sp>
        <p:nvSpPr>
          <p:cNvPr id="31" name="TextBox 30">
            <a:extLst>
              <a:ext uri="{FF2B5EF4-FFF2-40B4-BE49-F238E27FC236}">
                <a16:creationId xmlns:a16="http://schemas.microsoft.com/office/drawing/2014/main" id="{2E4D84D5-9348-3B48-B409-E9CB77CE62E4}"/>
              </a:ext>
            </a:extLst>
          </p:cNvPr>
          <p:cNvSpPr txBox="1"/>
          <p:nvPr/>
        </p:nvSpPr>
        <p:spPr>
          <a:xfrm rot="16200000">
            <a:off x="3436360" y="3383016"/>
            <a:ext cx="1342034" cy="830997"/>
          </a:xfrm>
          <a:prstGeom prst="rect">
            <a:avLst/>
          </a:prstGeom>
          <a:noFill/>
        </p:spPr>
        <p:txBody>
          <a:bodyPr wrap="none" rtlCol="0">
            <a:spAutoFit/>
          </a:bodyPr>
          <a:lstStyle/>
          <a:p>
            <a:pPr algn="ctr" defTabSz="609593"/>
            <a:r>
              <a:rPr lang="en-US" sz="2400" dirty="0">
                <a:solidFill>
                  <a:prstClr val="white"/>
                </a:solidFill>
                <a:latin typeface="Avenir Light" panose="020B0402020203020204" pitchFamily="34" charset="77"/>
              </a:rPr>
              <a:t>NNSA</a:t>
            </a:r>
          </a:p>
          <a:p>
            <a:pPr algn="ctr" defTabSz="609593"/>
            <a:r>
              <a:rPr lang="en-US" sz="2400" dirty="0">
                <a:solidFill>
                  <a:prstClr val="white"/>
                </a:solidFill>
                <a:latin typeface="Avenir Light" panose="020B0402020203020204" pitchFamily="34" charset="77"/>
              </a:rPr>
              <a:t> Missions</a:t>
            </a:r>
          </a:p>
        </p:txBody>
      </p:sp>
      <p:sp>
        <p:nvSpPr>
          <p:cNvPr id="32" name="Freeform 31">
            <a:extLst>
              <a:ext uri="{FF2B5EF4-FFF2-40B4-BE49-F238E27FC236}">
                <a16:creationId xmlns:a16="http://schemas.microsoft.com/office/drawing/2014/main" id="{A8A989A9-DC7B-EE4E-9BF4-F3C12ECEB16A}"/>
              </a:ext>
            </a:extLst>
          </p:cNvPr>
          <p:cNvSpPr/>
          <p:nvPr/>
        </p:nvSpPr>
        <p:spPr bwMode="auto">
          <a:xfrm rot="997324">
            <a:off x="5962786" y="1720009"/>
            <a:ext cx="894432" cy="738004"/>
          </a:xfrm>
          <a:custGeom>
            <a:avLst/>
            <a:gdLst>
              <a:gd name="connsiteX0" fmla="*/ 0 w 734290"/>
              <a:gd name="connsiteY0" fmla="*/ 13855 h 491837"/>
              <a:gd name="connsiteX1" fmla="*/ 152400 w 734290"/>
              <a:gd name="connsiteY1" fmla="*/ 477982 h 491837"/>
              <a:gd name="connsiteX2" fmla="*/ 623454 w 734290"/>
              <a:gd name="connsiteY2" fmla="*/ 491837 h 491837"/>
              <a:gd name="connsiteX3" fmla="*/ 734290 w 734290"/>
              <a:gd name="connsiteY3" fmla="*/ 0 h 491837"/>
              <a:gd name="connsiteX4" fmla="*/ 0 w 734290"/>
              <a:gd name="connsiteY4" fmla="*/ 13855 h 49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290" h="491837">
                <a:moveTo>
                  <a:pt x="0" y="13855"/>
                </a:moveTo>
                <a:lnTo>
                  <a:pt x="152400" y="477982"/>
                </a:lnTo>
                <a:lnTo>
                  <a:pt x="623454" y="491837"/>
                </a:lnTo>
                <a:lnTo>
                  <a:pt x="734290" y="0"/>
                </a:lnTo>
                <a:lnTo>
                  <a:pt x="0" y="13855"/>
                </a:lnTo>
                <a:close/>
              </a:path>
            </a:pathLst>
          </a:custGeom>
          <a:solidFill>
            <a:srgbClr val="D3B262"/>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Avenir Light" panose="020B0402020203020204" pitchFamily="34" charset="77"/>
            </a:endParaRPr>
          </a:p>
        </p:txBody>
      </p:sp>
      <p:sp>
        <p:nvSpPr>
          <p:cNvPr id="33" name="Freeform 32">
            <a:extLst>
              <a:ext uri="{FF2B5EF4-FFF2-40B4-BE49-F238E27FC236}">
                <a16:creationId xmlns:a16="http://schemas.microsoft.com/office/drawing/2014/main" id="{31300C11-CD77-3D4A-9F09-93B6A0076B27}"/>
              </a:ext>
            </a:extLst>
          </p:cNvPr>
          <p:cNvSpPr/>
          <p:nvPr/>
        </p:nvSpPr>
        <p:spPr bwMode="auto">
          <a:xfrm rot="3134659">
            <a:off x="6751879" y="2069250"/>
            <a:ext cx="894432" cy="738004"/>
          </a:xfrm>
          <a:custGeom>
            <a:avLst/>
            <a:gdLst>
              <a:gd name="connsiteX0" fmla="*/ 0 w 734290"/>
              <a:gd name="connsiteY0" fmla="*/ 13855 h 491837"/>
              <a:gd name="connsiteX1" fmla="*/ 152400 w 734290"/>
              <a:gd name="connsiteY1" fmla="*/ 477982 h 491837"/>
              <a:gd name="connsiteX2" fmla="*/ 623454 w 734290"/>
              <a:gd name="connsiteY2" fmla="*/ 491837 h 491837"/>
              <a:gd name="connsiteX3" fmla="*/ 734290 w 734290"/>
              <a:gd name="connsiteY3" fmla="*/ 0 h 491837"/>
              <a:gd name="connsiteX4" fmla="*/ 0 w 734290"/>
              <a:gd name="connsiteY4" fmla="*/ 13855 h 49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290" h="491837">
                <a:moveTo>
                  <a:pt x="0" y="13855"/>
                </a:moveTo>
                <a:lnTo>
                  <a:pt x="152400" y="477982"/>
                </a:lnTo>
                <a:lnTo>
                  <a:pt x="623454" y="491837"/>
                </a:lnTo>
                <a:lnTo>
                  <a:pt x="734290" y="0"/>
                </a:lnTo>
                <a:lnTo>
                  <a:pt x="0" y="13855"/>
                </a:lnTo>
                <a:close/>
              </a:path>
            </a:pathLst>
          </a:custGeom>
          <a:solidFill>
            <a:srgbClr val="D3B262"/>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Avenir Light" panose="020B0402020203020204" pitchFamily="34" charset="77"/>
            </a:endParaRPr>
          </a:p>
        </p:txBody>
      </p:sp>
      <p:sp>
        <p:nvSpPr>
          <p:cNvPr id="34" name="Freeform 33">
            <a:extLst>
              <a:ext uri="{FF2B5EF4-FFF2-40B4-BE49-F238E27FC236}">
                <a16:creationId xmlns:a16="http://schemas.microsoft.com/office/drawing/2014/main" id="{F1A17009-A664-0A41-A23D-8FDDE302B9AB}"/>
              </a:ext>
            </a:extLst>
          </p:cNvPr>
          <p:cNvSpPr/>
          <p:nvPr/>
        </p:nvSpPr>
        <p:spPr bwMode="auto">
          <a:xfrm rot="4491262">
            <a:off x="7231079" y="2950107"/>
            <a:ext cx="894432" cy="738004"/>
          </a:xfrm>
          <a:custGeom>
            <a:avLst/>
            <a:gdLst>
              <a:gd name="connsiteX0" fmla="*/ 0 w 734290"/>
              <a:gd name="connsiteY0" fmla="*/ 13855 h 491837"/>
              <a:gd name="connsiteX1" fmla="*/ 152400 w 734290"/>
              <a:gd name="connsiteY1" fmla="*/ 477982 h 491837"/>
              <a:gd name="connsiteX2" fmla="*/ 623454 w 734290"/>
              <a:gd name="connsiteY2" fmla="*/ 491837 h 491837"/>
              <a:gd name="connsiteX3" fmla="*/ 734290 w 734290"/>
              <a:gd name="connsiteY3" fmla="*/ 0 h 491837"/>
              <a:gd name="connsiteX4" fmla="*/ 0 w 734290"/>
              <a:gd name="connsiteY4" fmla="*/ 13855 h 49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290" h="491837">
                <a:moveTo>
                  <a:pt x="0" y="13855"/>
                </a:moveTo>
                <a:lnTo>
                  <a:pt x="152400" y="477982"/>
                </a:lnTo>
                <a:lnTo>
                  <a:pt x="623454" y="491837"/>
                </a:lnTo>
                <a:lnTo>
                  <a:pt x="734290" y="0"/>
                </a:lnTo>
                <a:lnTo>
                  <a:pt x="0" y="13855"/>
                </a:lnTo>
                <a:close/>
              </a:path>
            </a:pathLst>
          </a:custGeom>
          <a:solidFill>
            <a:srgbClr val="D3B262"/>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Avenir Light" panose="020B0402020203020204" pitchFamily="34" charset="77"/>
            </a:endParaRPr>
          </a:p>
        </p:txBody>
      </p:sp>
      <p:sp>
        <p:nvSpPr>
          <p:cNvPr id="35" name="Freeform 34">
            <a:extLst>
              <a:ext uri="{FF2B5EF4-FFF2-40B4-BE49-F238E27FC236}">
                <a16:creationId xmlns:a16="http://schemas.microsoft.com/office/drawing/2014/main" id="{37903C0E-802C-BB41-91AE-61EEFC0D00B0}"/>
              </a:ext>
            </a:extLst>
          </p:cNvPr>
          <p:cNvSpPr/>
          <p:nvPr/>
        </p:nvSpPr>
        <p:spPr bwMode="auto">
          <a:xfrm rot="6617692">
            <a:off x="7204053" y="3823638"/>
            <a:ext cx="894432" cy="863260"/>
          </a:xfrm>
          <a:custGeom>
            <a:avLst/>
            <a:gdLst>
              <a:gd name="connsiteX0" fmla="*/ 0 w 734290"/>
              <a:gd name="connsiteY0" fmla="*/ 13855 h 491837"/>
              <a:gd name="connsiteX1" fmla="*/ 152400 w 734290"/>
              <a:gd name="connsiteY1" fmla="*/ 477982 h 491837"/>
              <a:gd name="connsiteX2" fmla="*/ 623454 w 734290"/>
              <a:gd name="connsiteY2" fmla="*/ 491837 h 491837"/>
              <a:gd name="connsiteX3" fmla="*/ 734290 w 734290"/>
              <a:gd name="connsiteY3" fmla="*/ 0 h 491837"/>
              <a:gd name="connsiteX4" fmla="*/ 0 w 734290"/>
              <a:gd name="connsiteY4" fmla="*/ 13855 h 49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290" h="491837">
                <a:moveTo>
                  <a:pt x="0" y="13855"/>
                </a:moveTo>
                <a:lnTo>
                  <a:pt x="152400" y="477982"/>
                </a:lnTo>
                <a:lnTo>
                  <a:pt x="623454" y="491837"/>
                </a:lnTo>
                <a:lnTo>
                  <a:pt x="734290" y="0"/>
                </a:lnTo>
                <a:lnTo>
                  <a:pt x="0" y="13855"/>
                </a:lnTo>
                <a:close/>
              </a:path>
            </a:pathLst>
          </a:custGeom>
          <a:solidFill>
            <a:srgbClr val="D3B262"/>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Avenir Light" panose="020B0402020203020204" pitchFamily="34" charset="77"/>
            </a:endParaRPr>
          </a:p>
        </p:txBody>
      </p:sp>
      <p:sp>
        <p:nvSpPr>
          <p:cNvPr id="36" name="Freeform 35">
            <a:extLst>
              <a:ext uri="{FF2B5EF4-FFF2-40B4-BE49-F238E27FC236}">
                <a16:creationId xmlns:a16="http://schemas.microsoft.com/office/drawing/2014/main" id="{253CE625-EDFD-5849-9F61-DF9E520675C3}"/>
              </a:ext>
            </a:extLst>
          </p:cNvPr>
          <p:cNvSpPr/>
          <p:nvPr/>
        </p:nvSpPr>
        <p:spPr bwMode="auto">
          <a:xfrm rot="10103466">
            <a:off x="5993000" y="5122389"/>
            <a:ext cx="894432" cy="738004"/>
          </a:xfrm>
          <a:custGeom>
            <a:avLst/>
            <a:gdLst>
              <a:gd name="connsiteX0" fmla="*/ 0 w 734290"/>
              <a:gd name="connsiteY0" fmla="*/ 13855 h 491837"/>
              <a:gd name="connsiteX1" fmla="*/ 152400 w 734290"/>
              <a:gd name="connsiteY1" fmla="*/ 477982 h 491837"/>
              <a:gd name="connsiteX2" fmla="*/ 623454 w 734290"/>
              <a:gd name="connsiteY2" fmla="*/ 491837 h 491837"/>
              <a:gd name="connsiteX3" fmla="*/ 734290 w 734290"/>
              <a:gd name="connsiteY3" fmla="*/ 0 h 491837"/>
              <a:gd name="connsiteX4" fmla="*/ 0 w 734290"/>
              <a:gd name="connsiteY4" fmla="*/ 13855 h 49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290" h="491837">
                <a:moveTo>
                  <a:pt x="0" y="13855"/>
                </a:moveTo>
                <a:lnTo>
                  <a:pt x="152400" y="477982"/>
                </a:lnTo>
                <a:lnTo>
                  <a:pt x="623454" y="491837"/>
                </a:lnTo>
                <a:lnTo>
                  <a:pt x="734290" y="0"/>
                </a:lnTo>
                <a:lnTo>
                  <a:pt x="0" y="13855"/>
                </a:lnTo>
                <a:close/>
              </a:path>
            </a:pathLst>
          </a:custGeom>
          <a:solidFill>
            <a:srgbClr val="D3B262"/>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Avenir Light" panose="020B0402020203020204" pitchFamily="34" charset="77"/>
            </a:endParaRPr>
          </a:p>
        </p:txBody>
      </p:sp>
      <p:sp>
        <p:nvSpPr>
          <p:cNvPr id="37" name="Freeform 36">
            <a:extLst>
              <a:ext uri="{FF2B5EF4-FFF2-40B4-BE49-F238E27FC236}">
                <a16:creationId xmlns:a16="http://schemas.microsoft.com/office/drawing/2014/main" id="{5FC4A7C1-BBE9-C642-AE97-11310DDBF548}"/>
              </a:ext>
            </a:extLst>
          </p:cNvPr>
          <p:cNvSpPr/>
          <p:nvPr/>
        </p:nvSpPr>
        <p:spPr bwMode="auto">
          <a:xfrm rot="8651421">
            <a:off x="6719065" y="4683902"/>
            <a:ext cx="894432" cy="738004"/>
          </a:xfrm>
          <a:custGeom>
            <a:avLst/>
            <a:gdLst>
              <a:gd name="connsiteX0" fmla="*/ 0 w 734290"/>
              <a:gd name="connsiteY0" fmla="*/ 13855 h 491837"/>
              <a:gd name="connsiteX1" fmla="*/ 152400 w 734290"/>
              <a:gd name="connsiteY1" fmla="*/ 477982 h 491837"/>
              <a:gd name="connsiteX2" fmla="*/ 623454 w 734290"/>
              <a:gd name="connsiteY2" fmla="*/ 491837 h 491837"/>
              <a:gd name="connsiteX3" fmla="*/ 734290 w 734290"/>
              <a:gd name="connsiteY3" fmla="*/ 0 h 491837"/>
              <a:gd name="connsiteX4" fmla="*/ 0 w 734290"/>
              <a:gd name="connsiteY4" fmla="*/ 13855 h 49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290" h="491837">
                <a:moveTo>
                  <a:pt x="0" y="13855"/>
                </a:moveTo>
                <a:lnTo>
                  <a:pt x="152400" y="477982"/>
                </a:lnTo>
                <a:lnTo>
                  <a:pt x="623454" y="491837"/>
                </a:lnTo>
                <a:lnTo>
                  <a:pt x="734290" y="0"/>
                </a:lnTo>
                <a:lnTo>
                  <a:pt x="0" y="13855"/>
                </a:lnTo>
                <a:close/>
              </a:path>
            </a:pathLst>
          </a:custGeom>
          <a:solidFill>
            <a:srgbClr val="D3B262"/>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Avenir Light" panose="020B0402020203020204" pitchFamily="34" charset="77"/>
            </a:endParaRPr>
          </a:p>
        </p:txBody>
      </p:sp>
      <p:sp>
        <p:nvSpPr>
          <p:cNvPr id="38" name="Oval 37">
            <a:extLst>
              <a:ext uri="{FF2B5EF4-FFF2-40B4-BE49-F238E27FC236}">
                <a16:creationId xmlns:a16="http://schemas.microsoft.com/office/drawing/2014/main" id="{A27706B2-B4FD-8E4F-8FF0-95BB1650748E}"/>
              </a:ext>
            </a:extLst>
          </p:cNvPr>
          <p:cNvSpPr/>
          <p:nvPr/>
        </p:nvSpPr>
        <p:spPr bwMode="auto">
          <a:xfrm rot="1230702">
            <a:off x="7743938" y="3975973"/>
            <a:ext cx="353665" cy="870753"/>
          </a:xfrm>
          <a:prstGeom prst="ellipse">
            <a:avLst/>
          </a:prstGeom>
          <a:solidFill>
            <a:srgbClr val="D3B262"/>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Avenir Light" panose="020B0402020203020204" pitchFamily="34" charset="77"/>
            </a:endParaRPr>
          </a:p>
        </p:txBody>
      </p:sp>
      <p:sp>
        <p:nvSpPr>
          <p:cNvPr id="39" name="Rectangle 38">
            <a:extLst>
              <a:ext uri="{FF2B5EF4-FFF2-40B4-BE49-F238E27FC236}">
                <a16:creationId xmlns:a16="http://schemas.microsoft.com/office/drawing/2014/main" id="{060CE8D6-C934-B34E-9F6B-913ABE66280A}"/>
              </a:ext>
            </a:extLst>
          </p:cNvPr>
          <p:cNvSpPr/>
          <p:nvPr/>
        </p:nvSpPr>
        <p:spPr>
          <a:xfrm>
            <a:off x="5885035" y="1724909"/>
            <a:ext cx="1068169" cy="502573"/>
          </a:xfrm>
          <a:prstGeom prst="rect">
            <a:avLst/>
          </a:prstGeom>
        </p:spPr>
        <p:txBody>
          <a:bodyPr wrap="square">
            <a:spAutoFit/>
          </a:bodyPr>
          <a:lstStyle/>
          <a:p>
            <a:pPr algn="ctr" defTabSz="609593"/>
            <a:r>
              <a:rPr lang="en-US" sz="1333" dirty="0">
                <a:solidFill>
                  <a:prstClr val="black"/>
                </a:solidFill>
                <a:latin typeface="Avenir Light" panose="020B0402020203020204" pitchFamily="34" charset="77"/>
              </a:rPr>
              <a:t>Basic</a:t>
            </a:r>
            <a:br>
              <a:rPr lang="en-US" sz="1333" dirty="0">
                <a:solidFill>
                  <a:prstClr val="black"/>
                </a:solidFill>
                <a:latin typeface="Avenir Light" panose="020B0402020203020204" pitchFamily="34" charset="77"/>
              </a:rPr>
            </a:br>
            <a:r>
              <a:rPr lang="en-US" sz="1333" dirty="0">
                <a:solidFill>
                  <a:prstClr val="black"/>
                </a:solidFill>
                <a:latin typeface="Avenir Light" panose="020B0402020203020204" pitchFamily="34" charset="77"/>
              </a:rPr>
              <a:t>science</a:t>
            </a:r>
          </a:p>
        </p:txBody>
      </p:sp>
      <p:sp>
        <p:nvSpPr>
          <p:cNvPr id="40" name="Rectangle 39">
            <a:extLst>
              <a:ext uri="{FF2B5EF4-FFF2-40B4-BE49-F238E27FC236}">
                <a16:creationId xmlns:a16="http://schemas.microsoft.com/office/drawing/2014/main" id="{5D3D5A77-7F5B-464E-8A16-8A2FD6EED1DF}"/>
              </a:ext>
            </a:extLst>
          </p:cNvPr>
          <p:cNvSpPr/>
          <p:nvPr/>
        </p:nvSpPr>
        <p:spPr>
          <a:xfrm>
            <a:off x="5888846" y="5319062"/>
            <a:ext cx="1068169" cy="502573"/>
          </a:xfrm>
          <a:prstGeom prst="rect">
            <a:avLst/>
          </a:prstGeom>
        </p:spPr>
        <p:txBody>
          <a:bodyPr wrap="square">
            <a:spAutoFit/>
          </a:bodyPr>
          <a:lstStyle/>
          <a:p>
            <a:pPr algn="ctr" defTabSz="609593"/>
            <a:r>
              <a:rPr lang="en-US" sz="1333" dirty="0">
                <a:solidFill>
                  <a:prstClr val="black"/>
                </a:solidFill>
                <a:latin typeface="Avenir Light" panose="020B0402020203020204" pitchFamily="34" charset="77"/>
              </a:rPr>
              <a:t>Homeland</a:t>
            </a:r>
          </a:p>
          <a:p>
            <a:pPr algn="ctr" defTabSz="609593"/>
            <a:r>
              <a:rPr lang="en-US" sz="1333" dirty="0">
                <a:solidFill>
                  <a:prstClr val="black"/>
                </a:solidFill>
                <a:latin typeface="Avenir Light" panose="020B0402020203020204" pitchFamily="34" charset="77"/>
              </a:rPr>
              <a:t>security</a:t>
            </a:r>
          </a:p>
        </p:txBody>
      </p:sp>
      <p:sp>
        <p:nvSpPr>
          <p:cNvPr id="41" name="Rectangle 40">
            <a:extLst>
              <a:ext uri="{FF2B5EF4-FFF2-40B4-BE49-F238E27FC236}">
                <a16:creationId xmlns:a16="http://schemas.microsoft.com/office/drawing/2014/main" id="{1D26D365-3CA7-B549-A2DF-4D0589AAA6F9}"/>
              </a:ext>
            </a:extLst>
          </p:cNvPr>
          <p:cNvSpPr/>
          <p:nvPr/>
        </p:nvSpPr>
        <p:spPr>
          <a:xfrm>
            <a:off x="7137638" y="4030333"/>
            <a:ext cx="1068169" cy="502573"/>
          </a:xfrm>
          <a:prstGeom prst="rect">
            <a:avLst/>
          </a:prstGeom>
        </p:spPr>
        <p:txBody>
          <a:bodyPr wrap="square">
            <a:spAutoFit/>
          </a:bodyPr>
          <a:lstStyle/>
          <a:p>
            <a:pPr algn="ctr" defTabSz="609593"/>
            <a:r>
              <a:rPr lang="en-US" sz="1333" dirty="0">
                <a:solidFill>
                  <a:prstClr val="black"/>
                </a:solidFill>
                <a:latin typeface="Avenir Light" panose="020B0402020203020204" pitchFamily="34" charset="77"/>
              </a:rPr>
              <a:t>Warfighter</a:t>
            </a:r>
          </a:p>
          <a:p>
            <a:pPr algn="ctr" defTabSz="609593"/>
            <a:r>
              <a:rPr lang="en-US" sz="1333" dirty="0">
                <a:solidFill>
                  <a:prstClr val="black"/>
                </a:solidFill>
                <a:latin typeface="Avenir Light" panose="020B0402020203020204" pitchFamily="34" charset="77"/>
              </a:rPr>
              <a:t>support</a:t>
            </a:r>
          </a:p>
        </p:txBody>
      </p:sp>
      <p:sp>
        <p:nvSpPr>
          <p:cNvPr id="42" name="Rectangle 41">
            <a:extLst>
              <a:ext uri="{FF2B5EF4-FFF2-40B4-BE49-F238E27FC236}">
                <a16:creationId xmlns:a16="http://schemas.microsoft.com/office/drawing/2014/main" id="{7755ED86-8CB0-154E-A01A-7497B975A00A}"/>
              </a:ext>
            </a:extLst>
          </p:cNvPr>
          <p:cNvSpPr/>
          <p:nvPr/>
        </p:nvSpPr>
        <p:spPr>
          <a:xfrm>
            <a:off x="6481901" y="2234243"/>
            <a:ext cx="1512285" cy="502573"/>
          </a:xfrm>
          <a:prstGeom prst="rect">
            <a:avLst/>
          </a:prstGeom>
        </p:spPr>
        <p:txBody>
          <a:bodyPr wrap="square">
            <a:spAutoFit/>
          </a:bodyPr>
          <a:lstStyle/>
          <a:p>
            <a:pPr algn="ctr" defTabSz="609593"/>
            <a:r>
              <a:rPr lang="en-US" sz="1333" dirty="0">
                <a:solidFill>
                  <a:prstClr val="black"/>
                </a:solidFill>
                <a:latin typeface="Avenir Light" panose="020B0402020203020204" pitchFamily="34" charset="77"/>
              </a:rPr>
              <a:t>Industry</a:t>
            </a:r>
          </a:p>
          <a:p>
            <a:pPr algn="ctr" defTabSz="609593"/>
            <a:r>
              <a:rPr lang="en-US" sz="1333" dirty="0">
                <a:solidFill>
                  <a:prstClr val="black"/>
                </a:solidFill>
                <a:latin typeface="Avenir Light" panose="020B0402020203020204" pitchFamily="34" charset="77"/>
              </a:rPr>
              <a:t>partnerships</a:t>
            </a:r>
          </a:p>
        </p:txBody>
      </p:sp>
      <p:sp>
        <p:nvSpPr>
          <p:cNvPr id="43" name="Rectangle 42">
            <a:extLst>
              <a:ext uri="{FF2B5EF4-FFF2-40B4-BE49-F238E27FC236}">
                <a16:creationId xmlns:a16="http://schemas.microsoft.com/office/drawing/2014/main" id="{1DDC3120-BE59-9745-84BD-15FCD4DF5B0E}"/>
              </a:ext>
            </a:extLst>
          </p:cNvPr>
          <p:cNvSpPr/>
          <p:nvPr/>
        </p:nvSpPr>
        <p:spPr>
          <a:xfrm>
            <a:off x="6472971" y="4832482"/>
            <a:ext cx="1512285" cy="502573"/>
          </a:xfrm>
          <a:prstGeom prst="rect">
            <a:avLst/>
          </a:prstGeom>
        </p:spPr>
        <p:txBody>
          <a:bodyPr wrap="square">
            <a:spAutoFit/>
          </a:bodyPr>
          <a:lstStyle/>
          <a:p>
            <a:pPr algn="ctr" defTabSz="609593"/>
            <a:r>
              <a:rPr lang="en-US" sz="1333" dirty="0">
                <a:solidFill>
                  <a:prstClr val="black"/>
                </a:solidFill>
                <a:latin typeface="Avenir Light" panose="020B0402020203020204" pitchFamily="34" charset="77"/>
              </a:rPr>
              <a:t>Resource</a:t>
            </a:r>
          </a:p>
          <a:p>
            <a:pPr algn="ctr" defTabSz="609593"/>
            <a:r>
              <a:rPr lang="en-US" sz="1333" dirty="0">
                <a:solidFill>
                  <a:prstClr val="black"/>
                </a:solidFill>
                <a:latin typeface="Avenir Light" panose="020B0402020203020204" pitchFamily="34" charset="77"/>
              </a:rPr>
              <a:t>security</a:t>
            </a:r>
          </a:p>
        </p:txBody>
      </p:sp>
      <p:sp>
        <p:nvSpPr>
          <p:cNvPr id="44" name="Rectangle 43">
            <a:extLst>
              <a:ext uri="{FF2B5EF4-FFF2-40B4-BE49-F238E27FC236}">
                <a16:creationId xmlns:a16="http://schemas.microsoft.com/office/drawing/2014/main" id="{8C73640A-6102-2841-A101-6DB142117AC6}"/>
              </a:ext>
            </a:extLst>
          </p:cNvPr>
          <p:cNvSpPr/>
          <p:nvPr/>
        </p:nvSpPr>
        <p:spPr>
          <a:xfrm>
            <a:off x="6915792" y="3076721"/>
            <a:ext cx="1512285" cy="502573"/>
          </a:xfrm>
          <a:prstGeom prst="rect">
            <a:avLst/>
          </a:prstGeom>
        </p:spPr>
        <p:txBody>
          <a:bodyPr wrap="square">
            <a:spAutoFit/>
          </a:bodyPr>
          <a:lstStyle/>
          <a:p>
            <a:pPr algn="ctr" defTabSz="609593"/>
            <a:r>
              <a:rPr lang="en-US" sz="1333" dirty="0">
                <a:solidFill>
                  <a:prstClr val="black"/>
                </a:solidFill>
                <a:latin typeface="Avenir Light" panose="020B0402020203020204" pitchFamily="34" charset="77"/>
              </a:rPr>
              <a:t>Biosecurity/</a:t>
            </a:r>
            <a:br>
              <a:rPr lang="en-US" sz="1333" dirty="0">
                <a:solidFill>
                  <a:prstClr val="black"/>
                </a:solidFill>
                <a:latin typeface="Avenir Light" panose="020B0402020203020204" pitchFamily="34" charset="77"/>
              </a:rPr>
            </a:br>
            <a:r>
              <a:rPr lang="en-US" sz="1333" dirty="0">
                <a:solidFill>
                  <a:prstClr val="black"/>
                </a:solidFill>
                <a:latin typeface="Avenir Light" panose="020B0402020203020204" pitchFamily="34" charset="77"/>
              </a:rPr>
              <a:t>biotech</a:t>
            </a:r>
          </a:p>
        </p:txBody>
      </p:sp>
      <p:sp>
        <p:nvSpPr>
          <p:cNvPr id="45" name="TextBox 44">
            <a:extLst>
              <a:ext uri="{FF2B5EF4-FFF2-40B4-BE49-F238E27FC236}">
                <a16:creationId xmlns:a16="http://schemas.microsoft.com/office/drawing/2014/main" id="{CC6C4EF2-C2CB-434B-97AC-76137ECDE088}"/>
              </a:ext>
            </a:extLst>
          </p:cNvPr>
          <p:cNvSpPr txBox="1"/>
          <p:nvPr/>
        </p:nvSpPr>
        <p:spPr>
          <a:xfrm>
            <a:off x="9170733" y="2384782"/>
            <a:ext cx="2586015" cy="379656"/>
          </a:xfrm>
          <a:prstGeom prst="rect">
            <a:avLst/>
          </a:prstGeom>
          <a:noFill/>
        </p:spPr>
        <p:txBody>
          <a:bodyPr wrap="square" rtlCol="0">
            <a:spAutoFit/>
          </a:bodyPr>
          <a:lstStyle/>
          <a:p>
            <a:pPr defTabSz="609593"/>
            <a:r>
              <a:rPr lang="en-US" sz="1867" dirty="0">
                <a:solidFill>
                  <a:prstClr val="black"/>
                </a:solidFill>
                <a:latin typeface="Avenir Light" panose="020B0402020203020204" pitchFamily="34" charset="77"/>
              </a:rPr>
              <a:t>Material Properties</a:t>
            </a:r>
          </a:p>
        </p:txBody>
      </p:sp>
      <p:sp>
        <p:nvSpPr>
          <p:cNvPr id="46" name="TextBox 45">
            <a:extLst>
              <a:ext uri="{FF2B5EF4-FFF2-40B4-BE49-F238E27FC236}">
                <a16:creationId xmlns:a16="http://schemas.microsoft.com/office/drawing/2014/main" id="{6E1E27EC-5D91-E04C-A0D4-B7246B1CAD3B}"/>
              </a:ext>
            </a:extLst>
          </p:cNvPr>
          <p:cNvSpPr txBox="1"/>
          <p:nvPr/>
        </p:nvSpPr>
        <p:spPr>
          <a:xfrm>
            <a:off x="8079267" y="1310040"/>
            <a:ext cx="3286255" cy="595099"/>
          </a:xfrm>
          <a:prstGeom prst="rect">
            <a:avLst/>
          </a:prstGeom>
          <a:noFill/>
        </p:spPr>
        <p:txBody>
          <a:bodyPr wrap="square" rtlCol="0">
            <a:spAutoFit/>
          </a:bodyPr>
          <a:lstStyle/>
          <a:p>
            <a:pPr algn="ctr" defTabSz="609593"/>
            <a:r>
              <a:rPr lang="en-US" sz="1867" dirty="0">
                <a:solidFill>
                  <a:prstClr val="black"/>
                </a:solidFill>
                <a:latin typeface="Avenir Light" panose="020B0402020203020204" pitchFamily="34" charset="77"/>
              </a:rPr>
              <a:t>Global Climate – UQ</a:t>
            </a:r>
            <a:br>
              <a:rPr lang="en-US" sz="1867" dirty="0">
                <a:solidFill>
                  <a:prstClr val="black"/>
                </a:solidFill>
                <a:latin typeface="Avenir Light" panose="020B0402020203020204" pitchFamily="34" charset="77"/>
              </a:rPr>
            </a:br>
            <a:r>
              <a:rPr lang="en-US" sz="1400" dirty="0">
                <a:solidFill>
                  <a:prstClr val="black"/>
                </a:solidFill>
                <a:latin typeface="Avenir Light" panose="020B0402020203020204" pitchFamily="34" charset="77"/>
              </a:rPr>
              <a:t>(Uncertainty Quantification)</a:t>
            </a:r>
          </a:p>
        </p:txBody>
      </p:sp>
      <p:sp>
        <p:nvSpPr>
          <p:cNvPr id="47" name="TextBox 46">
            <a:extLst>
              <a:ext uri="{FF2B5EF4-FFF2-40B4-BE49-F238E27FC236}">
                <a16:creationId xmlns:a16="http://schemas.microsoft.com/office/drawing/2014/main" id="{20311FDE-037E-B84B-81EC-095B2F1E8EA5}"/>
              </a:ext>
            </a:extLst>
          </p:cNvPr>
          <p:cNvSpPr txBox="1"/>
          <p:nvPr/>
        </p:nvSpPr>
        <p:spPr>
          <a:xfrm>
            <a:off x="9506330" y="3244081"/>
            <a:ext cx="1651484" cy="379656"/>
          </a:xfrm>
          <a:prstGeom prst="rect">
            <a:avLst/>
          </a:prstGeom>
          <a:noFill/>
        </p:spPr>
        <p:txBody>
          <a:bodyPr wrap="square" rtlCol="0">
            <a:spAutoFit/>
          </a:bodyPr>
          <a:lstStyle/>
          <a:p>
            <a:pPr defTabSz="609593"/>
            <a:r>
              <a:rPr lang="en-US" sz="1867" dirty="0">
                <a:solidFill>
                  <a:prstClr val="black"/>
                </a:solidFill>
                <a:latin typeface="Avenir Light" panose="020B0402020203020204" pitchFamily="34" charset="77"/>
              </a:rPr>
              <a:t>Sensors</a:t>
            </a:r>
          </a:p>
        </p:txBody>
      </p:sp>
      <p:sp>
        <p:nvSpPr>
          <p:cNvPr id="48" name="TextBox 47">
            <a:extLst>
              <a:ext uri="{FF2B5EF4-FFF2-40B4-BE49-F238E27FC236}">
                <a16:creationId xmlns:a16="http://schemas.microsoft.com/office/drawing/2014/main" id="{99064E3F-9A2D-0D4F-B7CF-1A38AC47539E}"/>
              </a:ext>
            </a:extLst>
          </p:cNvPr>
          <p:cNvSpPr txBox="1"/>
          <p:nvPr/>
        </p:nvSpPr>
        <p:spPr>
          <a:xfrm>
            <a:off x="8975407" y="4962682"/>
            <a:ext cx="3086207" cy="379656"/>
          </a:xfrm>
          <a:prstGeom prst="rect">
            <a:avLst/>
          </a:prstGeom>
          <a:noFill/>
        </p:spPr>
        <p:txBody>
          <a:bodyPr wrap="square" rtlCol="0">
            <a:spAutoFit/>
          </a:bodyPr>
          <a:lstStyle/>
          <a:p>
            <a:pPr defTabSz="609593"/>
            <a:r>
              <a:rPr lang="en-US" sz="1867" dirty="0">
                <a:solidFill>
                  <a:prstClr val="black"/>
                </a:solidFill>
                <a:latin typeface="Avenir Light" panose="020B0402020203020204" pitchFamily="34" charset="77"/>
              </a:rPr>
              <a:t>Conventional Munitions</a:t>
            </a:r>
          </a:p>
        </p:txBody>
      </p:sp>
      <p:sp>
        <p:nvSpPr>
          <p:cNvPr id="49" name="TextBox 48">
            <a:extLst>
              <a:ext uri="{FF2B5EF4-FFF2-40B4-BE49-F238E27FC236}">
                <a16:creationId xmlns:a16="http://schemas.microsoft.com/office/drawing/2014/main" id="{A50A590F-2CF8-134A-9135-0537C360B124}"/>
              </a:ext>
            </a:extLst>
          </p:cNvPr>
          <p:cNvSpPr txBox="1"/>
          <p:nvPr/>
        </p:nvSpPr>
        <p:spPr>
          <a:xfrm>
            <a:off x="9534805" y="4103382"/>
            <a:ext cx="2526809" cy="379656"/>
          </a:xfrm>
          <a:prstGeom prst="rect">
            <a:avLst/>
          </a:prstGeom>
          <a:noFill/>
        </p:spPr>
        <p:txBody>
          <a:bodyPr wrap="square" rtlCol="0">
            <a:spAutoFit/>
          </a:bodyPr>
          <a:lstStyle/>
          <a:p>
            <a:pPr defTabSz="609593"/>
            <a:r>
              <a:rPr lang="en-US" sz="1867" dirty="0">
                <a:solidFill>
                  <a:prstClr val="black"/>
                </a:solidFill>
                <a:latin typeface="Avenir Light" panose="020B0402020203020204" pitchFamily="34" charset="77"/>
              </a:rPr>
              <a:t>Intelligence Analysis</a:t>
            </a:r>
          </a:p>
        </p:txBody>
      </p:sp>
      <p:sp>
        <p:nvSpPr>
          <p:cNvPr id="50" name="TextBox 49">
            <a:extLst>
              <a:ext uri="{FF2B5EF4-FFF2-40B4-BE49-F238E27FC236}">
                <a16:creationId xmlns:a16="http://schemas.microsoft.com/office/drawing/2014/main" id="{33C2443A-ACD7-864B-9BAF-2CAA92AC840F}"/>
              </a:ext>
            </a:extLst>
          </p:cNvPr>
          <p:cNvSpPr txBox="1"/>
          <p:nvPr/>
        </p:nvSpPr>
        <p:spPr>
          <a:xfrm>
            <a:off x="8335382" y="5821981"/>
            <a:ext cx="2155788" cy="379656"/>
          </a:xfrm>
          <a:prstGeom prst="rect">
            <a:avLst/>
          </a:prstGeom>
          <a:noFill/>
        </p:spPr>
        <p:txBody>
          <a:bodyPr wrap="square" rtlCol="0">
            <a:spAutoFit/>
          </a:bodyPr>
          <a:lstStyle/>
          <a:p>
            <a:pPr defTabSz="609593"/>
            <a:r>
              <a:rPr lang="en-US" sz="1867" dirty="0">
                <a:solidFill>
                  <a:prstClr val="black"/>
                </a:solidFill>
                <a:latin typeface="Avenir Light" panose="020B0402020203020204" pitchFamily="34" charset="77"/>
              </a:rPr>
              <a:t>Cyber Security</a:t>
            </a:r>
          </a:p>
        </p:txBody>
      </p:sp>
      <p:pic>
        <p:nvPicPr>
          <p:cNvPr id="51" name="Picture 50" descr="Two people looking at a computer screen&#10;&#10;Description automatically generated with medium confidence">
            <a:extLst>
              <a:ext uri="{FF2B5EF4-FFF2-40B4-BE49-F238E27FC236}">
                <a16:creationId xmlns:a16="http://schemas.microsoft.com/office/drawing/2014/main" id="{B8026A28-64F8-DA49-8AD7-449D7591D5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72793" y="3969641"/>
            <a:ext cx="853440" cy="853440"/>
          </a:xfrm>
          <a:prstGeom prst="ellipse">
            <a:avLst/>
          </a:prstGeom>
          <a:effectLst>
            <a:outerShdw blurRad="50800" dist="38100" dir="2700000" algn="tl" rotWithShape="0">
              <a:prstClr val="black">
                <a:alpha val="40000"/>
              </a:prstClr>
            </a:outerShdw>
          </a:effectLst>
        </p:spPr>
      </p:pic>
      <p:pic>
        <p:nvPicPr>
          <p:cNvPr id="52" name="Picture 51" descr="A colorful butterfly on a white background&#10;&#10;Description automatically generated with low confidence">
            <a:extLst>
              <a:ext uri="{FF2B5EF4-FFF2-40B4-BE49-F238E27FC236}">
                <a16:creationId xmlns:a16="http://schemas.microsoft.com/office/drawing/2014/main" id="{6D073DEE-04EB-B644-B284-841295CBAE6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46067" y="2011531"/>
            <a:ext cx="853440" cy="853440"/>
          </a:xfrm>
          <a:prstGeom prst="ellipse">
            <a:avLst/>
          </a:prstGeom>
          <a:effectLst>
            <a:outerShdw blurRad="50800" dist="38100" dir="2700000" algn="tl" rotWithShape="0">
              <a:prstClr val="black">
                <a:alpha val="40000"/>
              </a:prstClr>
            </a:outerShdw>
          </a:effectLst>
        </p:spPr>
      </p:pic>
      <p:pic>
        <p:nvPicPr>
          <p:cNvPr id="53" name="Picture 52" descr="A picture containing text, indoor&#10;&#10;Description automatically generated">
            <a:extLst>
              <a:ext uri="{FF2B5EF4-FFF2-40B4-BE49-F238E27FC236}">
                <a16:creationId xmlns:a16="http://schemas.microsoft.com/office/drawing/2014/main" id="{47031381-FEB9-A644-93A6-B14DAEC136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07312" y="5580968"/>
            <a:ext cx="853440" cy="853440"/>
          </a:xfrm>
          <a:prstGeom prst="ellipse">
            <a:avLst/>
          </a:prstGeom>
          <a:effectLst>
            <a:outerShdw blurRad="50800" dist="38100" dir="2700000" algn="tl" rotWithShape="0">
              <a:prstClr val="black">
                <a:alpha val="40000"/>
              </a:prstClr>
            </a:outerShdw>
          </a:effectLst>
        </p:spPr>
      </p:pic>
      <p:pic>
        <p:nvPicPr>
          <p:cNvPr id="54" name="Picture 53" descr="A picture containing person, indoor, dark&#10;&#10;Description automatically generated">
            <a:extLst>
              <a:ext uri="{FF2B5EF4-FFF2-40B4-BE49-F238E27FC236}">
                <a16:creationId xmlns:a16="http://schemas.microsoft.com/office/drawing/2014/main" id="{EE49508C-C54A-9441-9F42-D3490AADC4B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416201" y="2983099"/>
            <a:ext cx="853440" cy="853440"/>
          </a:xfrm>
          <a:prstGeom prst="ellipse">
            <a:avLst/>
          </a:prstGeom>
          <a:effectLst>
            <a:outerShdw blurRad="50800" dist="38100" dir="2700000" algn="tl" rotWithShape="0">
              <a:prstClr val="black">
                <a:alpha val="40000"/>
              </a:prstClr>
            </a:outerShdw>
          </a:effectLst>
        </p:spPr>
      </p:pic>
      <p:grpSp>
        <p:nvGrpSpPr>
          <p:cNvPr id="55" name="Group 54">
            <a:extLst>
              <a:ext uri="{FF2B5EF4-FFF2-40B4-BE49-F238E27FC236}">
                <a16:creationId xmlns:a16="http://schemas.microsoft.com/office/drawing/2014/main" id="{7A211B11-F9F5-2247-8CAE-75A83138AF69}"/>
              </a:ext>
            </a:extLst>
          </p:cNvPr>
          <p:cNvGrpSpPr/>
          <p:nvPr/>
        </p:nvGrpSpPr>
        <p:grpSpPr>
          <a:xfrm>
            <a:off x="7934894" y="4894450"/>
            <a:ext cx="1086921" cy="853440"/>
            <a:chOff x="5978264" y="3641855"/>
            <a:chExt cx="815191" cy="640080"/>
          </a:xfrm>
        </p:grpSpPr>
        <p:pic>
          <p:nvPicPr>
            <p:cNvPr id="56" name="Picture 55">
              <a:extLst>
                <a:ext uri="{FF2B5EF4-FFF2-40B4-BE49-F238E27FC236}">
                  <a16:creationId xmlns:a16="http://schemas.microsoft.com/office/drawing/2014/main" id="{20AB1CE1-C401-484A-874D-57CC6372B0E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042128" y="3641855"/>
              <a:ext cx="640080" cy="640080"/>
            </a:xfrm>
            <a:prstGeom prst="ellipse">
              <a:avLst/>
            </a:prstGeom>
            <a:effectLst>
              <a:outerShdw blurRad="50800" dist="38100" dir="2700000" algn="tl" rotWithShape="0">
                <a:prstClr val="black">
                  <a:alpha val="40000"/>
                </a:prstClr>
              </a:outerShdw>
            </a:effectLst>
          </p:spPr>
        </p:pic>
        <p:pic>
          <p:nvPicPr>
            <p:cNvPr id="57" name="Picture 56">
              <a:extLst>
                <a:ext uri="{FF2B5EF4-FFF2-40B4-BE49-F238E27FC236}">
                  <a16:creationId xmlns:a16="http://schemas.microsoft.com/office/drawing/2014/main" id="{EC19265C-5425-654B-9A64-323C95C68B9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78264" y="3666202"/>
              <a:ext cx="815191" cy="542123"/>
            </a:xfrm>
            <a:prstGeom prst="rect">
              <a:avLst/>
            </a:prstGeom>
            <a:effectLst/>
          </p:spPr>
        </p:pic>
      </p:grpSp>
      <p:pic>
        <p:nvPicPr>
          <p:cNvPr id="58" name="Picture 57" descr="A blue rectangle with white letters&#10;&#10;Description automatically generated with low confidence">
            <a:extLst>
              <a:ext uri="{FF2B5EF4-FFF2-40B4-BE49-F238E27FC236}">
                <a16:creationId xmlns:a16="http://schemas.microsoft.com/office/drawing/2014/main" id="{A17F4D2F-4C26-544A-A229-E78BAC1B87A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80682" y="1333490"/>
            <a:ext cx="715093" cy="712996"/>
          </a:xfrm>
          <a:prstGeom prst="rect">
            <a:avLst/>
          </a:prstGeom>
          <a:effectLst>
            <a:outerShdw blurRad="50800" dist="38100" dir="2700000" algn="tl" rotWithShape="0">
              <a:prstClr val="black">
                <a:alpha val="40000"/>
              </a:prstClr>
            </a:outerShdw>
          </a:effectLst>
        </p:spPr>
      </p:pic>
      <p:sp>
        <p:nvSpPr>
          <p:cNvPr id="60" name="TextBox 59">
            <a:extLst>
              <a:ext uri="{FF2B5EF4-FFF2-40B4-BE49-F238E27FC236}">
                <a16:creationId xmlns:a16="http://schemas.microsoft.com/office/drawing/2014/main" id="{DFA25F60-2AF2-B941-AA3D-CEFF62BF8C88}"/>
              </a:ext>
            </a:extLst>
          </p:cNvPr>
          <p:cNvSpPr txBox="1"/>
          <p:nvPr/>
        </p:nvSpPr>
        <p:spPr>
          <a:xfrm>
            <a:off x="693041" y="6689763"/>
            <a:ext cx="2659632" cy="123111"/>
          </a:xfrm>
          <a:prstGeom prst="rect">
            <a:avLst/>
          </a:prstGeom>
          <a:noFill/>
        </p:spPr>
        <p:txBody>
          <a:bodyPr wrap="square" lIns="0" tIns="0" rIns="0" bIns="0" rtlCol="0" anchor="b" anchorCtr="0">
            <a:spAutoFit/>
          </a:bodyPr>
          <a:lstStyle/>
          <a:p>
            <a:pPr defTabSz="609593"/>
            <a:r>
              <a:rPr lang="en-US" sz="800" dirty="0">
                <a:solidFill>
                  <a:prstClr val="black"/>
                </a:solidFill>
                <a:latin typeface="Avenir Light" panose="020B0402020203020204" pitchFamily="34" charset="77"/>
                <a:cs typeface="Arial"/>
              </a:rPr>
              <a:t>LLNL-PRES-830343</a:t>
            </a:r>
          </a:p>
        </p:txBody>
      </p:sp>
    </p:spTree>
    <p:extLst>
      <p:ext uri="{BB962C8B-B14F-4D97-AF65-F5344CB8AC3E}">
        <p14:creationId xmlns:p14="http://schemas.microsoft.com/office/powerpoint/2010/main" val="170034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5E48C1BB-2A0E-7E4F-8160-C6436FDA9C1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40" b="-2386"/>
          <a:stretch/>
        </p:blipFill>
        <p:spPr>
          <a:xfrm>
            <a:off x="1176611" y="4142753"/>
            <a:ext cx="10972800" cy="2243529"/>
          </a:xfrm>
          <a:prstGeom prst="rect">
            <a:avLst/>
          </a:prstGeom>
        </p:spPr>
      </p:pic>
      <p:pic>
        <p:nvPicPr>
          <p:cNvPr id="47" name="Picture 46">
            <a:extLst>
              <a:ext uri="{FF2B5EF4-FFF2-40B4-BE49-F238E27FC236}">
                <a16:creationId xmlns:a16="http://schemas.microsoft.com/office/drawing/2014/main" id="{891BB770-C224-3843-93F8-2253E6296A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08889" y="2079133"/>
            <a:ext cx="3647796" cy="2145128"/>
          </a:xfrm>
          <a:prstGeom prst="rect">
            <a:avLst/>
          </a:prstGeom>
        </p:spPr>
      </p:pic>
      <p:pic>
        <p:nvPicPr>
          <p:cNvPr id="45" name="Picture 44">
            <a:extLst>
              <a:ext uri="{FF2B5EF4-FFF2-40B4-BE49-F238E27FC236}">
                <a16:creationId xmlns:a16="http://schemas.microsoft.com/office/drawing/2014/main" id="{190DF049-463C-B64D-AD7D-6AE3C6599C4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77122" y="2097205"/>
            <a:ext cx="3660859" cy="2115451"/>
          </a:xfrm>
          <a:prstGeom prst="rect">
            <a:avLst/>
          </a:prstGeom>
        </p:spPr>
      </p:pic>
      <p:pic>
        <p:nvPicPr>
          <p:cNvPr id="43" name="Picture 42">
            <a:extLst>
              <a:ext uri="{FF2B5EF4-FFF2-40B4-BE49-F238E27FC236}">
                <a16:creationId xmlns:a16="http://schemas.microsoft.com/office/drawing/2014/main" id="{DB5AAF15-4EA5-AE49-A5DC-90F721E4E8D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7731" y="2120107"/>
            <a:ext cx="3647229" cy="2077872"/>
          </a:xfrm>
          <a:prstGeom prst="rect">
            <a:avLst/>
          </a:prstGeom>
        </p:spPr>
      </p:pic>
      <p:pic>
        <p:nvPicPr>
          <p:cNvPr id="41" name="Picture 40">
            <a:extLst>
              <a:ext uri="{FF2B5EF4-FFF2-40B4-BE49-F238E27FC236}">
                <a16:creationId xmlns:a16="http://schemas.microsoft.com/office/drawing/2014/main" id="{8E8DB82F-8875-4448-BE65-301CD46261C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548843" y="18981"/>
            <a:ext cx="3643157" cy="2096155"/>
          </a:xfrm>
          <a:prstGeom prst="rect">
            <a:avLst/>
          </a:prstGeom>
        </p:spPr>
      </p:pic>
      <p:pic>
        <p:nvPicPr>
          <p:cNvPr id="39" name="Picture 38">
            <a:extLst>
              <a:ext uri="{FF2B5EF4-FFF2-40B4-BE49-F238E27FC236}">
                <a16:creationId xmlns:a16="http://schemas.microsoft.com/office/drawing/2014/main" id="{0093680F-F3D0-2C42-A688-F2D854B163E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877122" y="48188"/>
            <a:ext cx="3656300" cy="2038851"/>
          </a:xfrm>
          <a:prstGeom prst="rect">
            <a:avLst/>
          </a:prstGeom>
        </p:spPr>
      </p:pic>
      <p:pic>
        <p:nvPicPr>
          <p:cNvPr id="37" name="Picture 36">
            <a:extLst>
              <a:ext uri="{FF2B5EF4-FFF2-40B4-BE49-F238E27FC236}">
                <a16:creationId xmlns:a16="http://schemas.microsoft.com/office/drawing/2014/main" id="{BB7D57C7-8B41-4D4C-8F74-F7F96C12A18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233742" y="21817"/>
            <a:ext cx="3650477" cy="2097620"/>
          </a:xfrm>
          <a:prstGeom prst="rect">
            <a:avLst/>
          </a:prstGeom>
        </p:spPr>
      </p:pic>
      <p:sp>
        <p:nvSpPr>
          <p:cNvPr id="2" name="Slide Number Placeholder 1">
            <a:extLst>
              <a:ext uri="{FF2B5EF4-FFF2-40B4-BE49-F238E27FC236}">
                <a16:creationId xmlns:a16="http://schemas.microsoft.com/office/drawing/2014/main" id="{6B58E572-9331-884E-8D1F-A2BB096D4BC3}"/>
              </a:ext>
            </a:extLst>
          </p:cNvPr>
          <p:cNvSpPr>
            <a:spLocks noGrp="1"/>
          </p:cNvSpPr>
          <p:nvPr>
            <p:ph type="sldNum" sz="quarter" idx="12"/>
          </p:nvPr>
        </p:nvSpPr>
        <p:spPr/>
        <p:txBody>
          <a:bodyPr/>
          <a:lstStyle/>
          <a:p>
            <a:pPr defTabSz="609593"/>
            <a:fld id="{F621BA9E-024D-DE4D-A8C8-2AC39C7987FF}" type="slidenum">
              <a:rPr lang="en-US">
                <a:solidFill>
                  <a:prstClr val="white">
                    <a:lumMod val="65000"/>
                  </a:prstClr>
                </a:solidFill>
              </a:rPr>
              <a:pPr defTabSz="609593"/>
              <a:t>7</a:t>
            </a:fld>
            <a:endParaRPr lang="en-US">
              <a:solidFill>
                <a:prstClr val="white">
                  <a:lumMod val="65000"/>
                </a:prstClr>
              </a:solidFill>
            </a:endParaRPr>
          </a:p>
        </p:txBody>
      </p:sp>
      <p:sp>
        <p:nvSpPr>
          <p:cNvPr id="9" name="Rectangle 8">
            <a:extLst>
              <a:ext uri="{FF2B5EF4-FFF2-40B4-BE49-F238E27FC236}">
                <a16:creationId xmlns:a16="http://schemas.microsoft.com/office/drawing/2014/main" id="{C9174ECB-210D-CF4E-96A0-A0A8CCA162E4}"/>
              </a:ext>
            </a:extLst>
          </p:cNvPr>
          <p:cNvSpPr/>
          <p:nvPr/>
        </p:nvSpPr>
        <p:spPr bwMode="auto">
          <a:xfrm>
            <a:off x="24905" y="52401"/>
            <a:ext cx="12139052" cy="418004"/>
          </a:xfrm>
          <a:prstGeom prst="rect">
            <a:avLst/>
          </a:prstGeom>
          <a:solidFill>
            <a:schemeClr val="tx1">
              <a:alpha val="67000"/>
            </a:schemeClr>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sp>
        <p:nvSpPr>
          <p:cNvPr id="10" name="Rectangle 9">
            <a:extLst>
              <a:ext uri="{FF2B5EF4-FFF2-40B4-BE49-F238E27FC236}">
                <a16:creationId xmlns:a16="http://schemas.microsoft.com/office/drawing/2014/main" id="{68EE350E-2BBA-B248-ADA8-DB9F21F5B3BC}"/>
              </a:ext>
            </a:extLst>
          </p:cNvPr>
          <p:cNvSpPr/>
          <p:nvPr/>
        </p:nvSpPr>
        <p:spPr bwMode="auto">
          <a:xfrm>
            <a:off x="5904" y="4249322"/>
            <a:ext cx="12167096" cy="418004"/>
          </a:xfrm>
          <a:prstGeom prst="rect">
            <a:avLst/>
          </a:prstGeom>
          <a:solidFill>
            <a:schemeClr val="tx1">
              <a:alpha val="67000"/>
            </a:schemeClr>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sp>
        <p:nvSpPr>
          <p:cNvPr id="11" name="Rectangle 10">
            <a:extLst>
              <a:ext uri="{FF2B5EF4-FFF2-40B4-BE49-F238E27FC236}">
                <a16:creationId xmlns:a16="http://schemas.microsoft.com/office/drawing/2014/main" id="{4DCF73EB-34E1-3F49-A6B6-0AEF3DFD86FE}"/>
              </a:ext>
            </a:extLst>
          </p:cNvPr>
          <p:cNvSpPr/>
          <p:nvPr/>
        </p:nvSpPr>
        <p:spPr>
          <a:xfrm>
            <a:off x="1230490" y="38496"/>
            <a:ext cx="3652423" cy="388512"/>
          </a:xfrm>
          <a:prstGeom prst="rect">
            <a:avLst/>
          </a:prstGeom>
          <a:noFill/>
        </p:spPr>
        <p:txBody>
          <a:bodyPr wrap="square" lIns="0" tIns="121920" rIns="0" bIns="121920" anchor="ctr" anchorCtr="0">
            <a:noAutofit/>
          </a:bodyPr>
          <a:lstStyle/>
          <a:p>
            <a:pPr algn="ctr" defTabSz="609593">
              <a:lnSpc>
                <a:spcPts val="2560"/>
              </a:lnSpc>
            </a:pPr>
            <a:r>
              <a:rPr lang="en-US" sz="1467" dirty="0">
                <a:solidFill>
                  <a:prstClr val="white"/>
                </a:solidFill>
                <a:latin typeface="Avenir Light" panose="020B0402020203020204" pitchFamily="34" charset="77"/>
                <a:cs typeface="Arial Narrow"/>
              </a:rPr>
              <a:t>High-Energy-Density Science</a:t>
            </a:r>
          </a:p>
        </p:txBody>
      </p:sp>
      <p:sp>
        <p:nvSpPr>
          <p:cNvPr id="12" name="Rectangle 11">
            <a:extLst>
              <a:ext uri="{FF2B5EF4-FFF2-40B4-BE49-F238E27FC236}">
                <a16:creationId xmlns:a16="http://schemas.microsoft.com/office/drawing/2014/main" id="{0E231AD7-C8A5-F541-B04F-D6BC2A93160D}"/>
              </a:ext>
            </a:extLst>
          </p:cNvPr>
          <p:cNvSpPr/>
          <p:nvPr/>
        </p:nvSpPr>
        <p:spPr>
          <a:xfrm>
            <a:off x="4894204" y="49769"/>
            <a:ext cx="3643776" cy="388512"/>
          </a:xfrm>
          <a:prstGeom prst="rect">
            <a:avLst/>
          </a:prstGeom>
          <a:noFill/>
        </p:spPr>
        <p:txBody>
          <a:bodyPr wrap="square" lIns="0" tIns="121920" rIns="0" bIns="121920" anchor="ctr" anchorCtr="0">
            <a:noAutofit/>
          </a:bodyPr>
          <a:lstStyle/>
          <a:p>
            <a:pPr algn="ctr" defTabSz="609593">
              <a:lnSpc>
                <a:spcPts val="2560"/>
              </a:lnSpc>
            </a:pPr>
            <a:r>
              <a:rPr lang="en-US" sz="1467" dirty="0">
                <a:solidFill>
                  <a:prstClr val="white"/>
                </a:solidFill>
                <a:latin typeface="Avenir Light" panose="020B0402020203020204" pitchFamily="34" charset="77"/>
              </a:rPr>
              <a:t>Advanced Materials and Manufacturing</a:t>
            </a:r>
            <a:endParaRPr lang="en-US" sz="1467" dirty="0">
              <a:solidFill>
                <a:prstClr val="white"/>
              </a:solidFill>
              <a:latin typeface="Avenir Light" panose="020B0402020203020204" pitchFamily="34" charset="77"/>
              <a:cs typeface="Arial Narrow"/>
            </a:endParaRPr>
          </a:p>
        </p:txBody>
      </p:sp>
      <p:sp>
        <p:nvSpPr>
          <p:cNvPr id="15" name="Rectangle 14">
            <a:extLst>
              <a:ext uri="{FF2B5EF4-FFF2-40B4-BE49-F238E27FC236}">
                <a16:creationId xmlns:a16="http://schemas.microsoft.com/office/drawing/2014/main" id="{ACDC62A5-4F47-054F-A03A-549EB3F380BB}"/>
              </a:ext>
            </a:extLst>
          </p:cNvPr>
          <p:cNvSpPr/>
          <p:nvPr/>
        </p:nvSpPr>
        <p:spPr bwMode="auto">
          <a:xfrm>
            <a:off x="1097484" y="2143185"/>
            <a:ext cx="11094517" cy="410821"/>
          </a:xfrm>
          <a:prstGeom prst="rect">
            <a:avLst/>
          </a:prstGeom>
          <a:solidFill>
            <a:schemeClr val="tx1">
              <a:alpha val="67000"/>
            </a:schemeClr>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cxnSp>
        <p:nvCxnSpPr>
          <p:cNvPr id="16" name="Straight Connector 15">
            <a:extLst>
              <a:ext uri="{FF2B5EF4-FFF2-40B4-BE49-F238E27FC236}">
                <a16:creationId xmlns:a16="http://schemas.microsoft.com/office/drawing/2014/main" id="{633ECF8E-A3F4-E84A-97FF-BF69932A593A}"/>
              </a:ext>
            </a:extLst>
          </p:cNvPr>
          <p:cNvCxnSpPr>
            <a:cxnSpLocks/>
          </p:cNvCxnSpPr>
          <p:nvPr/>
        </p:nvCxnSpPr>
        <p:spPr>
          <a:xfrm flipH="1">
            <a:off x="1243698" y="2106322"/>
            <a:ext cx="10894919" cy="18068"/>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Content Placeholder 1">
            <a:extLst>
              <a:ext uri="{FF2B5EF4-FFF2-40B4-BE49-F238E27FC236}">
                <a16:creationId xmlns:a16="http://schemas.microsoft.com/office/drawing/2014/main" id="{7FEDB29C-6ACA-FC4F-86D1-1C8D721A840C}"/>
              </a:ext>
            </a:extLst>
          </p:cNvPr>
          <p:cNvSpPr txBox="1">
            <a:spLocks/>
          </p:cNvSpPr>
          <p:nvPr/>
        </p:nvSpPr>
        <p:spPr>
          <a:xfrm>
            <a:off x="1" y="0"/>
            <a:ext cx="1219199" cy="6334069"/>
          </a:xfrm>
          <a:prstGeom prst="rect">
            <a:avLst/>
          </a:prstGeom>
          <a:solidFill>
            <a:schemeClr val="accent1">
              <a:lumMod val="50000"/>
            </a:schemeClr>
          </a:solidFill>
          <a:ln w="12700" cap="flat" cmpd="sng" algn="ctr">
            <a:noFill/>
            <a:prstDash val="solid"/>
            <a:round/>
            <a:headEnd type="none" w="med" len="med"/>
            <a:tailEnd type="none" w="med" len="med"/>
          </a:ln>
          <a:effectLst/>
        </p:spPr>
        <p:txBody>
          <a:bodyPr vert="horz" lIns="243840" tIns="60960" rIns="243840" rtlCol="0" anchor="ctr" anchorCtr="1">
            <a:noAutofit/>
          </a:bodyPr>
          <a:lstStyle/>
          <a:p>
            <a:pPr algn="r" defTabSz="1219185">
              <a:lnSpc>
                <a:spcPts val="4080"/>
              </a:lnSpc>
              <a:buClr>
                <a:srgbClr val="0D5097"/>
              </a:buClr>
              <a:buSzPct val="90000"/>
              <a:defRPr/>
            </a:pPr>
            <a:endParaRPr lang="en-US" sz="4267" b="1" dirty="0">
              <a:solidFill>
                <a:srgbClr val="FFFFFF"/>
              </a:solidFill>
              <a:effectLst>
                <a:outerShdw blurRad="50800" dist="38100" dir="2700000">
                  <a:srgbClr val="000000">
                    <a:alpha val="43000"/>
                  </a:srgbClr>
                </a:outerShdw>
              </a:effectLst>
              <a:latin typeface="Candara"/>
            </a:endParaRPr>
          </a:p>
        </p:txBody>
      </p:sp>
      <p:sp>
        <p:nvSpPr>
          <p:cNvPr id="19" name="TextBox 18">
            <a:extLst>
              <a:ext uri="{FF2B5EF4-FFF2-40B4-BE49-F238E27FC236}">
                <a16:creationId xmlns:a16="http://schemas.microsoft.com/office/drawing/2014/main" id="{84627EFD-3CBE-FE43-9569-E656E171E6CC}"/>
              </a:ext>
            </a:extLst>
          </p:cNvPr>
          <p:cNvSpPr txBox="1"/>
          <p:nvPr/>
        </p:nvSpPr>
        <p:spPr>
          <a:xfrm rot="16200000">
            <a:off x="-2509616" y="2778141"/>
            <a:ext cx="6229975" cy="765787"/>
          </a:xfrm>
          <a:prstGeom prst="rect">
            <a:avLst/>
          </a:prstGeom>
          <a:noFill/>
        </p:spPr>
        <p:txBody>
          <a:bodyPr wrap="square" rtlCol="0">
            <a:spAutoFit/>
          </a:bodyPr>
          <a:lstStyle/>
          <a:p>
            <a:pPr algn="ctr" defTabSz="609593">
              <a:lnSpc>
                <a:spcPts val="5520"/>
              </a:lnSpc>
            </a:pPr>
            <a:r>
              <a:rPr lang="en-US" sz="4267" dirty="0">
                <a:solidFill>
                  <a:prstClr val="white"/>
                </a:solidFill>
                <a:latin typeface="Avenir Light" panose="020B0402020203020204" pitchFamily="34" charset="77"/>
              </a:rPr>
              <a:t>Core Competencies</a:t>
            </a:r>
          </a:p>
        </p:txBody>
      </p:sp>
      <p:cxnSp>
        <p:nvCxnSpPr>
          <p:cNvPr id="23" name="Straight Connector 22">
            <a:extLst>
              <a:ext uri="{FF2B5EF4-FFF2-40B4-BE49-F238E27FC236}">
                <a16:creationId xmlns:a16="http://schemas.microsoft.com/office/drawing/2014/main" id="{FADA2D93-00EE-8E42-B204-4D53F22CC1E7}"/>
              </a:ext>
            </a:extLst>
          </p:cNvPr>
          <p:cNvCxnSpPr>
            <a:cxnSpLocks/>
          </p:cNvCxnSpPr>
          <p:nvPr/>
        </p:nvCxnSpPr>
        <p:spPr>
          <a:xfrm>
            <a:off x="1243696" y="38496"/>
            <a:ext cx="0" cy="6295573"/>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2BCE85B-51AA-9A47-8171-56D709C07C43}"/>
              </a:ext>
            </a:extLst>
          </p:cNvPr>
          <p:cNvCxnSpPr>
            <a:cxnSpLocks/>
          </p:cNvCxnSpPr>
          <p:nvPr/>
        </p:nvCxnSpPr>
        <p:spPr>
          <a:xfrm>
            <a:off x="12163956" y="-58977"/>
            <a:ext cx="0" cy="6413591"/>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8B61FEB-FCD0-EE45-A5E8-F2885D943CEE}"/>
              </a:ext>
            </a:extLst>
          </p:cNvPr>
          <p:cNvCxnSpPr>
            <a:cxnSpLocks/>
          </p:cNvCxnSpPr>
          <p:nvPr/>
        </p:nvCxnSpPr>
        <p:spPr>
          <a:xfrm flipH="1">
            <a:off x="1254989" y="22649"/>
            <a:ext cx="10923513" cy="0"/>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B74BD43-569D-A44C-A62A-CC7B619C1468}"/>
              </a:ext>
            </a:extLst>
          </p:cNvPr>
          <p:cNvCxnSpPr>
            <a:cxnSpLocks/>
          </p:cNvCxnSpPr>
          <p:nvPr/>
        </p:nvCxnSpPr>
        <p:spPr>
          <a:xfrm flipH="1">
            <a:off x="1" y="6334069"/>
            <a:ext cx="12192000" cy="0"/>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6DB87AB-4150-984B-86C1-AA07A3B20ADA}"/>
              </a:ext>
            </a:extLst>
          </p:cNvPr>
          <p:cNvCxnSpPr>
            <a:cxnSpLocks/>
          </p:cNvCxnSpPr>
          <p:nvPr/>
        </p:nvCxnSpPr>
        <p:spPr>
          <a:xfrm flipH="1">
            <a:off x="1" y="18049"/>
            <a:ext cx="12178503" cy="0"/>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19DC41DD-3B05-7E43-9F47-FC5D9BD722CF}"/>
              </a:ext>
            </a:extLst>
          </p:cNvPr>
          <p:cNvGrpSpPr/>
          <p:nvPr/>
        </p:nvGrpSpPr>
        <p:grpSpPr>
          <a:xfrm>
            <a:off x="4882913" y="1"/>
            <a:ext cx="3640523" cy="4245796"/>
            <a:chOff x="3662184" y="0"/>
            <a:chExt cx="2730392" cy="4811375"/>
          </a:xfrm>
        </p:grpSpPr>
        <p:cxnSp>
          <p:nvCxnSpPr>
            <p:cNvPr id="22" name="Straight Connector 21">
              <a:extLst>
                <a:ext uri="{FF2B5EF4-FFF2-40B4-BE49-F238E27FC236}">
                  <a16:creationId xmlns:a16="http://schemas.microsoft.com/office/drawing/2014/main" id="{E0A0506F-86A1-2442-BCA3-C622506F4428}"/>
                </a:ext>
              </a:extLst>
            </p:cNvPr>
            <p:cNvCxnSpPr>
              <a:cxnSpLocks/>
            </p:cNvCxnSpPr>
            <p:nvPr/>
          </p:nvCxnSpPr>
          <p:spPr>
            <a:xfrm>
              <a:off x="3662184" y="0"/>
              <a:ext cx="0" cy="4811375"/>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08CA0B4-2221-4243-B336-279BE7F7DA4B}"/>
                </a:ext>
              </a:extLst>
            </p:cNvPr>
            <p:cNvCxnSpPr>
              <a:cxnSpLocks/>
            </p:cNvCxnSpPr>
            <p:nvPr/>
          </p:nvCxnSpPr>
          <p:spPr>
            <a:xfrm>
              <a:off x="6392576" y="0"/>
              <a:ext cx="0" cy="4811375"/>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1" name="Rectangle 30">
            <a:extLst>
              <a:ext uri="{FF2B5EF4-FFF2-40B4-BE49-F238E27FC236}">
                <a16:creationId xmlns:a16="http://schemas.microsoft.com/office/drawing/2014/main" id="{92EFBF14-1996-4E43-A563-072134B14C5C}"/>
              </a:ext>
            </a:extLst>
          </p:cNvPr>
          <p:cNvSpPr/>
          <p:nvPr/>
        </p:nvSpPr>
        <p:spPr>
          <a:xfrm>
            <a:off x="8529224" y="49769"/>
            <a:ext cx="3643776" cy="388512"/>
          </a:xfrm>
          <a:prstGeom prst="rect">
            <a:avLst/>
          </a:prstGeom>
          <a:noFill/>
        </p:spPr>
        <p:txBody>
          <a:bodyPr wrap="square" lIns="0" tIns="121920" rIns="0" bIns="121920" anchor="ctr" anchorCtr="0">
            <a:noAutofit/>
          </a:bodyPr>
          <a:lstStyle/>
          <a:p>
            <a:pPr algn="ctr" defTabSz="609593">
              <a:lnSpc>
                <a:spcPts val="2560"/>
              </a:lnSpc>
            </a:pPr>
            <a:r>
              <a:rPr lang="en-US" sz="1467" dirty="0">
                <a:solidFill>
                  <a:prstClr val="white"/>
                </a:solidFill>
                <a:latin typeface="Avenir Light" panose="020B0402020203020204" pitchFamily="34" charset="77"/>
              </a:rPr>
              <a:t>Bioscience and Bioengineering</a:t>
            </a:r>
            <a:endParaRPr lang="en-US" sz="1467" dirty="0">
              <a:solidFill>
                <a:prstClr val="white"/>
              </a:solidFill>
              <a:latin typeface="Avenir Light" panose="020B0402020203020204" pitchFamily="34" charset="77"/>
              <a:cs typeface="Arial Narrow"/>
            </a:endParaRPr>
          </a:p>
        </p:txBody>
      </p:sp>
      <p:sp>
        <p:nvSpPr>
          <p:cNvPr id="32" name="Rectangle 31">
            <a:extLst>
              <a:ext uri="{FF2B5EF4-FFF2-40B4-BE49-F238E27FC236}">
                <a16:creationId xmlns:a16="http://schemas.microsoft.com/office/drawing/2014/main" id="{565EDC65-0B61-5241-84A4-9B1AEB6B2FB9}"/>
              </a:ext>
            </a:extLst>
          </p:cNvPr>
          <p:cNvSpPr/>
          <p:nvPr/>
        </p:nvSpPr>
        <p:spPr>
          <a:xfrm>
            <a:off x="1230490" y="2136672"/>
            <a:ext cx="3652423" cy="388512"/>
          </a:xfrm>
          <a:prstGeom prst="rect">
            <a:avLst/>
          </a:prstGeom>
          <a:noFill/>
        </p:spPr>
        <p:txBody>
          <a:bodyPr wrap="square" lIns="0" tIns="121920" rIns="0" bIns="121920" anchor="ctr" anchorCtr="0">
            <a:noAutofit/>
          </a:bodyPr>
          <a:lstStyle/>
          <a:p>
            <a:pPr algn="ctr" defTabSz="609593">
              <a:lnSpc>
                <a:spcPts val="2560"/>
              </a:lnSpc>
            </a:pPr>
            <a:r>
              <a:rPr lang="en-US" sz="1467" dirty="0">
                <a:solidFill>
                  <a:prstClr val="white"/>
                </a:solidFill>
                <a:latin typeface="Avenir Light" panose="020B0402020203020204" pitchFamily="34" charset="77"/>
                <a:cs typeface="Arial Narrow"/>
              </a:rPr>
              <a:t>Nuclear, Chemical, and Isotopic S&amp;T</a:t>
            </a:r>
          </a:p>
        </p:txBody>
      </p:sp>
      <p:sp>
        <p:nvSpPr>
          <p:cNvPr id="33" name="Rectangle 32">
            <a:extLst>
              <a:ext uri="{FF2B5EF4-FFF2-40B4-BE49-F238E27FC236}">
                <a16:creationId xmlns:a16="http://schemas.microsoft.com/office/drawing/2014/main" id="{593D43D8-64A3-7943-9B96-C38EE9BDA937}"/>
              </a:ext>
            </a:extLst>
          </p:cNvPr>
          <p:cNvSpPr/>
          <p:nvPr/>
        </p:nvSpPr>
        <p:spPr>
          <a:xfrm>
            <a:off x="4894204" y="2136672"/>
            <a:ext cx="3643776" cy="388512"/>
          </a:xfrm>
          <a:prstGeom prst="rect">
            <a:avLst/>
          </a:prstGeom>
          <a:noFill/>
        </p:spPr>
        <p:txBody>
          <a:bodyPr wrap="square" lIns="0" tIns="121920" rIns="0" bIns="121920" anchor="ctr" anchorCtr="0">
            <a:noAutofit/>
          </a:bodyPr>
          <a:lstStyle/>
          <a:p>
            <a:pPr algn="ctr" defTabSz="609593">
              <a:lnSpc>
                <a:spcPts val="2560"/>
              </a:lnSpc>
            </a:pPr>
            <a:r>
              <a:rPr lang="en-US" sz="1467" dirty="0">
                <a:solidFill>
                  <a:prstClr val="white"/>
                </a:solidFill>
                <a:latin typeface="Avenir Light" panose="020B0402020203020204" pitchFamily="34" charset="77"/>
              </a:rPr>
              <a:t>Laser and Optical S&amp;T</a:t>
            </a:r>
            <a:endParaRPr lang="en-US" sz="1467" dirty="0">
              <a:solidFill>
                <a:prstClr val="white"/>
              </a:solidFill>
              <a:latin typeface="Avenir Light" panose="020B0402020203020204" pitchFamily="34" charset="77"/>
              <a:cs typeface="Arial Narrow"/>
            </a:endParaRPr>
          </a:p>
        </p:txBody>
      </p:sp>
      <p:sp>
        <p:nvSpPr>
          <p:cNvPr id="34" name="Rectangle 33">
            <a:extLst>
              <a:ext uri="{FF2B5EF4-FFF2-40B4-BE49-F238E27FC236}">
                <a16:creationId xmlns:a16="http://schemas.microsoft.com/office/drawing/2014/main" id="{79B1F364-6898-3E41-BF28-E2626C031D9A}"/>
              </a:ext>
            </a:extLst>
          </p:cNvPr>
          <p:cNvSpPr/>
          <p:nvPr/>
        </p:nvSpPr>
        <p:spPr>
          <a:xfrm>
            <a:off x="8529224" y="2136672"/>
            <a:ext cx="3643776" cy="388512"/>
          </a:xfrm>
          <a:prstGeom prst="rect">
            <a:avLst/>
          </a:prstGeom>
          <a:noFill/>
        </p:spPr>
        <p:txBody>
          <a:bodyPr wrap="square" lIns="0" tIns="121920" rIns="0" bIns="121920" anchor="ctr" anchorCtr="0">
            <a:noAutofit/>
          </a:bodyPr>
          <a:lstStyle/>
          <a:p>
            <a:pPr algn="ctr" defTabSz="609593">
              <a:lnSpc>
                <a:spcPts val="2560"/>
              </a:lnSpc>
            </a:pPr>
            <a:r>
              <a:rPr lang="en-US" sz="1467" dirty="0">
                <a:solidFill>
                  <a:prstClr val="white"/>
                </a:solidFill>
                <a:latin typeface="Avenir Light" panose="020B0402020203020204" pitchFamily="34" charset="77"/>
              </a:rPr>
              <a:t>Earth and Atmospheric Science</a:t>
            </a:r>
            <a:endParaRPr lang="en-US" sz="1467" dirty="0">
              <a:solidFill>
                <a:prstClr val="white"/>
              </a:solidFill>
              <a:latin typeface="Avenir Light" panose="020B0402020203020204" pitchFamily="34" charset="77"/>
              <a:cs typeface="Arial Narrow"/>
            </a:endParaRPr>
          </a:p>
        </p:txBody>
      </p:sp>
      <p:sp>
        <p:nvSpPr>
          <p:cNvPr id="35" name="Rectangle 34">
            <a:extLst>
              <a:ext uri="{FF2B5EF4-FFF2-40B4-BE49-F238E27FC236}">
                <a16:creationId xmlns:a16="http://schemas.microsoft.com/office/drawing/2014/main" id="{BB42743D-B754-7F44-B01E-71EDC06E5ED6}"/>
              </a:ext>
            </a:extLst>
          </p:cNvPr>
          <p:cNvSpPr/>
          <p:nvPr/>
        </p:nvSpPr>
        <p:spPr>
          <a:xfrm>
            <a:off x="3595800" y="4246349"/>
            <a:ext cx="6240587" cy="370576"/>
          </a:xfrm>
          <a:prstGeom prst="rect">
            <a:avLst/>
          </a:prstGeom>
          <a:noFill/>
        </p:spPr>
        <p:txBody>
          <a:bodyPr wrap="square" lIns="0" tIns="121920" rIns="0" bIns="121920" anchor="ctr" anchorCtr="0">
            <a:noAutofit/>
          </a:bodyPr>
          <a:lstStyle/>
          <a:p>
            <a:pPr algn="ctr" defTabSz="609593">
              <a:lnSpc>
                <a:spcPts val="2560"/>
              </a:lnSpc>
            </a:pPr>
            <a:r>
              <a:rPr lang="en-US" sz="1467" dirty="0">
                <a:solidFill>
                  <a:prstClr val="white"/>
                </a:solidFill>
                <a:latin typeface="Avenir Light" panose="020B0402020203020204" pitchFamily="34" charset="77"/>
              </a:rPr>
              <a:t>High-Performance Computing, Simulation, and Data Science</a:t>
            </a:r>
            <a:endParaRPr lang="en-US" sz="1467" dirty="0">
              <a:solidFill>
                <a:prstClr val="white"/>
              </a:solidFill>
              <a:latin typeface="Avenir Light" panose="020B0402020203020204" pitchFamily="34" charset="77"/>
              <a:cs typeface="Arial Narrow"/>
            </a:endParaRPr>
          </a:p>
        </p:txBody>
      </p:sp>
      <p:cxnSp>
        <p:nvCxnSpPr>
          <p:cNvPr id="17" name="Straight Connector 16">
            <a:extLst>
              <a:ext uri="{FF2B5EF4-FFF2-40B4-BE49-F238E27FC236}">
                <a16:creationId xmlns:a16="http://schemas.microsoft.com/office/drawing/2014/main" id="{3928E6C1-5304-9547-A88E-1784900BA206}"/>
              </a:ext>
            </a:extLst>
          </p:cNvPr>
          <p:cNvCxnSpPr>
            <a:cxnSpLocks/>
          </p:cNvCxnSpPr>
          <p:nvPr/>
        </p:nvCxnSpPr>
        <p:spPr>
          <a:xfrm flipH="1" flipV="1">
            <a:off x="1254988" y="4212659"/>
            <a:ext cx="10894427" cy="33139"/>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2EB1388-5870-F04D-B2EC-85F240CE8244}"/>
              </a:ext>
            </a:extLst>
          </p:cNvPr>
          <p:cNvSpPr txBox="1"/>
          <p:nvPr/>
        </p:nvSpPr>
        <p:spPr>
          <a:xfrm>
            <a:off x="693041" y="6689763"/>
            <a:ext cx="2659632" cy="123111"/>
          </a:xfrm>
          <a:prstGeom prst="rect">
            <a:avLst/>
          </a:prstGeom>
          <a:noFill/>
        </p:spPr>
        <p:txBody>
          <a:bodyPr wrap="square" lIns="0" tIns="0" rIns="0" bIns="0" rtlCol="0" anchor="b" anchorCtr="0">
            <a:spAutoFit/>
          </a:bodyPr>
          <a:lstStyle/>
          <a:p>
            <a:pPr defTabSz="609593"/>
            <a:r>
              <a:rPr lang="en-US" sz="800" dirty="0">
                <a:solidFill>
                  <a:prstClr val="black"/>
                </a:solidFill>
                <a:latin typeface="Avenir Light" panose="020B0402020203020204" pitchFamily="34" charset="77"/>
                <a:cs typeface="Arial"/>
              </a:rPr>
              <a:t>LLNL-PRES-830343</a:t>
            </a:r>
          </a:p>
        </p:txBody>
      </p:sp>
    </p:spTree>
    <p:extLst>
      <p:ext uri="{BB962C8B-B14F-4D97-AF65-F5344CB8AC3E}">
        <p14:creationId xmlns:p14="http://schemas.microsoft.com/office/powerpoint/2010/main" val="547373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70134-5010-464F-8C0B-E736E7891D51}"/>
              </a:ext>
            </a:extLst>
          </p:cNvPr>
          <p:cNvSpPr>
            <a:spLocks noGrp="1"/>
          </p:cNvSpPr>
          <p:nvPr>
            <p:ph type="sldNum" sz="quarter" idx="12"/>
          </p:nvPr>
        </p:nvSpPr>
        <p:spPr/>
        <p:txBody>
          <a:bodyPr/>
          <a:lstStyle/>
          <a:p>
            <a:pPr defTabSz="609593"/>
            <a:fld id="{F621BA9E-024D-DE4D-A8C8-2AC39C7987FF}" type="slidenum">
              <a:rPr lang="en-US">
                <a:solidFill>
                  <a:prstClr val="white">
                    <a:lumMod val="65000"/>
                  </a:prstClr>
                </a:solidFill>
              </a:rPr>
              <a:pPr defTabSz="609593"/>
              <a:t>8</a:t>
            </a:fld>
            <a:endParaRPr lang="en-US">
              <a:solidFill>
                <a:prstClr val="white">
                  <a:lumMod val="65000"/>
                </a:prstClr>
              </a:solidFill>
            </a:endParaRPr>
          </a:p>
        </p:txBody>
      </p:sp>
      <p:pic>
        <p:nvPicPr>
          <p:cNvPr id="3" name="Picture 2">
            <a:extLst>
              <a:ext uri="{FF2B5EF4-FFF2-40B4-BE49-F238E27FC236}">
                <a16:creationId xmlns:a16="http://schemas.microsoft.com/office/drawing/2014/main" id="{9EAD0A71-524C-5745-807F-2764139779E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976"/>
          <a:stretch/>
        </p:blipFill>
        <p:spPr>
          <a:xfrm>
            <a:off x="1227874" y="3550736"/>
            <a:ext cx="5469897" cy="2783333"/>
          </a:xfrm>
          <a:prstGeom prst="rect">
            <a:avLst/>
          </a:prstGeom>
        </p:spPr>
      </p:pic>
      <p:pic>
        <p:nvPicPr>
          <p:cNvPr id="4" name="Picture 3">
            <a:extLst>
              <a:ext uri="{FF2B5EF4-FFF2-40B4-BE49-F238E27FC236}">
                <a16:creationId xmlns:a16="http://schemas.microsoft.com/office/drawing/2014/main" id="{CA211C01-BDC5-FC4D-9CC5-70D37F02D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5369" y="2106319"/>
            <a:ext cx="5511752" cy="2128461"/>
          </a:xfrm>
          <a:prstGeom prst="rect">
            <a:avLst/>
          </a:prstGeom>
        </p:spPr>
      </p:pic>
      <p:pic>
        <p:nvPicPr>
          <p:cNvPr id="5" name="Picture 4">
            <a:extLst>
              <a:ext uri="{FF2B5EF4-FFF2-40B4-BE49-F238E27FC236}">
                <a16:creationId xmlns:a16="http://schemas.microsoft.com/office/drawing/2014/main" id="{6D781548-E24C-E24C-8D3E-87C84CC1FC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28153" y="4240869"/>
            <a:ext cx="5454733" cy="2073409"/>
          </a:xfrm>
          <a:prstGeom prst="rect">
            <a:avLst/>
          </a:prstGeom>
        </p:spPr>
      </p:pic>
      <p:pic>
        <p:nvPicPr>
          <p:cNvPr id="6" name="Picture 5">
            <a:extLst>
              <a:ext uri="{FF2B5EF4-FFF2-40B4-BE49-F238E27FC236}">
                <a16:creationId xmlns:a16="http://schemas.microsoft.com/office/drawing/2014/main" id="{EC965AC7-5072-0C43-8F49-FD566C5D9E9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77556" y="2109937"/>
            <a:ext cx="5484192" cy="2115789"/>
          </a:xfrm>
          <a:prstGeom prst="rect">
            <a:avLst/>
          </a:prstGeom>
        </p:spPr>
      </p:pic>
      <p:pic>
        <p:nvPicPr>
          <p:cNvPr id="7" name="Picture 6">
            <a:extLst>
              <a:ext uri="{FF2B5EF4-FFF2-40B4-BE49-F238E27FC236}">
                <a16:creationId xmlns:a16="http://schemas.microsoft.com/office/drawing/2014/main" id="{87D80AE9-9268-AD4E-99A3-9717A3AA00B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97772" y="18051"/>
            <a:ext cx="5448087" cy="2090151"/>
          </a:xfrm>
          <a:prstGeom prst="rect">
            <a:avLst/>
          </a:prstGeom>
        </p:spPr>
      </p:pic>
      <p:pic>
        <p:nvPicPr>
          <p:cNvPr id="8" name="Picture 7">
            <a:extLst>
              <a:ext uri="{FF2B5EF4-FFF2-40B4-BE49-F238E27FC236}">
                <a16:creationId xmlns:a16="http://schemas.microsoft.com/office/drawing/2014/main" id="{47BA46EA-A3EA-F643-8F23-FB3D2F14178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77747" y="41693"/>
            <a:ext cx="5507647" cy="2066507"/>
          </a:xfrm>
          <a:prstGeom prst="rect">
            <a:avLst/>
          </a:prstGeom>
        </p:spPr>
      </p:pic>
      <p:sp>
        <p:nvSpPr>
          <p:cNvPr id="9" name="Rectangle 8">
            <a:extLst>
              <a:ext uri="{FF2B5EF4-FFF2-40B4-BE49-F238E27FC236}">
                <a16:creationId xmlns:a16="http://schemas.microsoft.com/office/drawing/2014/main" id="{969FFC1D-3181-CF42-BE65-BF864A4585D4}"/>
              </a:ext>
            </a:extLst>
          </p:cNvPr>
          <p:cNvSpPr/>
          <p:nvPr/>
        </p:nvSpPr>
        <p:spPr bwMode="auto">
          <a:xfrm>
            <a:off x="24905" y="41318"/>
            <a:ext cx="12139052" cy="395471"/>
          </a:xfrm>
          <a:prstGeom prst="rect">
            <a:avLst/>
          </a:prstGeom>
          <a:solidFill>
            <a:schemeClr val="tx1">
              <a:alpha val="67000"/>
            </a:schemeClr>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sp>
        <p:nvSpPr>
          <p:cNvPr id="10" name="Rectangle 9">
            <a:extLst>
              <a:ext uri="{FF2B5EF4-FFF2-40B4-BE49-F238E27FC236}">
                <a16:creationId xmlns:a16="http://schemas.microsoft.com/office/drawing/2014/main" id="{5453A296-7904-3B4E-92D6-B84663754548}"/>
              </a:ext>
            </a:extLst>
          </p:cNvPr>
          <p:cNvSpPr/>
          <p:nvPr/>
        </p:nvSpPr>
        <p:spPr bwMode="auto">
          <a:xfrm>
            <a:off x="1" y="4252730"/>
            <a:ext cx="12167096" cy="395471"/>
          </a:xfrm>
          <a:prstGeom prst="rect">
            <a:avLst/>
          </a:prstGeom>
          <a:solidFill>
            <a:schemeClr val="tx1">
              <a:alpha val="67000"/>
            </a:schemeClr>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sp>
        <p:nvSpPr>
          <p:cNvPr id="11" name="Rectangle 10">
            <a:extLst>
              <a:ext uri="{FF2B5EF4-FFF2-40B4-BE49-F238E27FC236}">
                <a16:creationId xmlns:a16="http://schemas.microsoft.com/office/drawing/2014/main" id="{F82F4352-7167-1447-B076-BA185EAF62C7}"/>
              </a:ext>
            </a:extLst>
          </p:cNvPr>
          <p:cNvSpPr/>
          <p:nvPr/>
        </p:nvSpPr>
        <p:spPr>
          <a:xfrm>
            <a:off x="1230490" y="-12411"/>
            <a:ext cx="5475109" cy="519997"/>
          </a:xfrm>
          <a:prstGeom prst="rect">
            <a:avLst/>
          </a:prstGeom>
          <a:noFill/>
        </p:spPr>
        <p:txBody>
          <a:bodyPr wrap="square" lIns="0" tIns="121920" rIns="0" bIns="121920" anchor="ctr" anchorCtr="0">
            <a:noAutofit/>
          </a:bodyPr>
          <a:lstStyle/>
          <a:p>
            <a:pPr algn="ctr" defTabSz="609593">
              <a:lnSpc>
                <a:spcPts val="2560"/>
              </a:lnSpc>
            </a:pPr>
            <a:r>
              <a:rPr lang="en-US" sz="2133" dirty="0">
                <a:solidFill>
                  <a:prstClr val="white"/>
                </a:solidFill>
                <a:latin typeface="Avenir Light" panose="020B0402020203020204" pitchFamily="34" charset="77"/>
                <a:cs typeface="Arial Narrow"/>
              </a:rPr>
              <a:t>National Ignition Facility</a:t>
            </a:r>
          </a:p>
        </p:txBody>
      </p:sp>
      <p:sp>
        <p:nvSpPr>
          <p:cNvPr id="12" name="Rectangle 11">
            <a:extLst>
              <a:ext uri="{FF2B5EF4-FFF2-40B4-BE49-F238E27FC236}">
                <a16:creationId xmlns:a16="http://schemas.microsoft.com/office/drawing/2014/main" id="{D7C3FAE7-9CCF-0B4A-97EF-9AC377C62377}"/>
              </a:ext>
            </a:extLst>
          </p:cNvPr>
          <p:cNvSpPr/>
          <p:nvPr/>
        </p:nvSpPr>
        <p:spPr>
          <a:xfrm>
            <a:off x="6727108" y="-12411"/>
            <a:ext cx="5451393" cy="519997"/>
          </a:xfrm>
          <a:prstGeom prst="rect">
            <a:avLst/>
          </a:prstGeom>
          <a:noFill/>
        </p:spPr>
        <p:txBody>
          <a:bodyPr wrap="square" lIns="0" tIns="121920" rIns="0" bIns="121920" anchor="ctr" anchorCtr="0">
            <a:noAutofit/>
          </a:bodyPr>
          <a:lstStyle/>
          <a:p>
            <a:pPr algn="ctr" defTabSz="609593">
              <a:lnSpc>
                <a:spcPts val="2560"/>
              </a:lnSpc>
            </a:pPr>
            <a:r>
              <a:rPr lang="en-US" sz="2133" dirty="0">
                <a:solidFill>
                  <a:prstClr val="white"/>
                </a:solidFill>
                <a:latin typeface="Avenir Light" panose="020B0402020203020204" pitchFamily="34" charset="77"/>
              </a:rPr>
              <a:t>Livermore Computing Complex B453</a:t>
            </a:r>
            <a:endParaRPr lang="en-US" sz="2133" dirty="0">
              <a:solidFill>
                <a:prstClr val="white"/>
              </a:solidFill>
              <a:latin typeface="Avenir Light" panose="020B0402020203020204" pitchFamily="34" charset="77"/>
              <a:cs typeface="Arial Narrow"/>
            </a:endParaRPr>
          </a:p>
        </p:txBody>
      </p:sp>
      <p:sp>
        <p:nvSpPr>
          <p:cNvPr id="13" name="Rectangle 12">
            <a:extLst>
              <a:ext uri="{FF2B5EF4-FFF2-40B4-BE49-F238E27FC236}">
                <a16:creationId xmlns:a16="http://schemas.microsoft.com/office/drawing/2014/main" id="{85A8E01C-4AB5-BA40-8F70-4A9B94B5D35B}"/>
              </a:ext>
            </a:extLst>
          </p:cNvPr>
          <p:cNvSpPr/>
          <p:nvPr/>
        </p:nvSpPr>
        <p:spPr>
          <a:xfrm>
            <a:off x="6741159" y="4174406"/>
            <a:ext cx="5425939" cy="538104"/>
          </a:xfrm>
          <a:prstGeom prst="rect">
            <a:avLst/>
          </a:prstGeom>
          <a:noFill/>
        </p:spPr>
        <p:txBody>
          <a:bodyPr wrap="square" lIns="0" tIns="121920" rIns="0" bIns="121920" anchor="ctr" anchorCtr="0">
            <a:noAutofit/>
          </a:bodyPr>
          <a:lstStyle/>
          <a:p>
            <a:pPr algn="ctr" defTabSz="609593">
              <a:lnSpc>
                <a:spcPts val="2560"/>
              </a:lnSpc>
            </a:pPr>
            <a:r>
              <a:rPr lang="en-US" sz="2133" dirty="0">
                <a:solidFill>
                  <a:prstClr val="white"/>
                </a:solidFill>
                <a:latin typeface="Avenir Light" panose="020B0402020203020204" pitchFamily="34" charset="77"/>
                <a:cs typeface="Arial Narrow"/>
              </a:rPr>
              <a:t>High Explosives Applications Facility</a:t>
            </a:r>
          </a:p>
        </p:txBody>
      </p:sp>
      <p:sp>
        <p:nvSpPr>
          <p:cNvPr id="14" name="Rectangle 13">
            <a:extLst>
              <a:ext uri="{FF2B5EF4-FFF2-40B4-BE49-F238E27FC236}">
                <a16:creationId xmlns:a16="http://schemas.microsoft.com/office/drawing/2014/main" id="{7D5D3EF5-532F-B340-9A53-4C16AC35B322}"/>
              </a:ext>
            </a:extLst>
          </p:cNvPr>
          <p:cNvSpPr/>
          <p:nvPr/>
        </p:nvSpPr>
        <p:spPr>
          <a:xfrm>
            <a:off x="1219199" y="4183459"/>
            <a:ext cx="5496619" cy="519997"/>
          </a:xfrm>
          <a:prstGeom prst="rect">
            <a:avLst/>
          </a:prstGeom>
          <a:noFill/>
        </p:spPr>
        <p:txBody>
          <a:bodyPr wrap="square" lIns="0" tIns="121920" rIns="0" bIns="121920" anchor="ctr" anchorCtr="0">
            <a:noAutofit/>
          </a:bodyPr>
          <a:lstStyle/>
          <a:p>
            <a:pPr algn="ctr" defTabSz="609593">
              <a:lnSpc>
                <a:spcPts val="2560"/>
              </a:lnSpc>
            </a:pPr>
            <a:r>
              <a:rPr lang="en-US" sz="2133" dirty="0">
                <a:solidFill>
                  <a:prstClr val="white"/>
                </a:solidFill>
                <a:latin typeface="Avenir Light" panose="020B0402020203020204" pitchFamily="34" charset="77"/>
                <a:cs typeface="Arial Narrow"/>
              </a:rPr>
              <a:t>Advanced Manufacturing Laboratory</a:t>
            </a:r>
          </a:p>
        </p:txBody>
      </p:sp>
      <p:sp>
        <p:nvSpPr>
          <p:cNvPr id="15" name="Rectangle 14">
            <a:extLst>
              <a:ext uri="{FF2B5EF4-FFF2-40B4-BE49-F238E27FC236}">
                <a16:creationId xmlns:a16="http://schemas.microsoft.com/office/drawing/2014/main" id="{C198273E-1A2E-8E4D-83B4-5C4E9BA4ACE7}"/>
              </a:ext>
            </a:extLst>
          </p:cNvPr>
          <p:cNvSpPr/>
          <p:nvPr/>
        </p:nvSpPr>
        <p:spPr bwMode="auto">
          <a:xfrm>
            <a:off x="1097484" y="2134220"/>
            <a:ext cx="11094517" cy="388675"/>
          </a:xfrm>
          <a:prstGeom prst="rect">
            <a:avLst/>
          </a:prstGeom>
          <a:solidFill>
            <a:schemeClr val="tx1">
              <a:alpha val="67000"/>
            </a:schemeClr>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sp>
        <p:nvSpPr>
          <p:cNvPr id="16" name="Content Placeholder 1">
            <a:extLst>
              <a:ext uri="{FF2B5EF4-FFF2-40B4-BE49-F238E27FC236}">
                <a16:creationId xmlns:a16="http://schemas.microsoft.com/office/drawing/2014/main" id="{C49301D6-B22C-8945-81F5-A31F1DCF60BC}"/>
              </a:ext>
            </a:extLst>
          </p:cNvPr>
          <p:cNvSpPr txBox="1">
            <a:spLocks/>
          </p:cNvSpPr>
          <p:nvPr/>
        </p:nvSpPr>
        <p:spPr>
          <a:xfrm>
            <a:off x="1" y="2"/>
            <a:ext cx="1219199" cy="6334069"/>
          </a:xfrm>
          <a:prstGeom prst="rect">
            <a:avLst/>
          </a:prstGeom>
          <a:solidFill>
            <a:schemeClr val="accent3"/>
          </a:solidFill>
          <a:ln w="12700" cap="flat" cmpd="sng" algn="ctr">
            <a:noFill/>
            <a:prstDash val="solid"/>
            <a:round/>
            <a:headEnd type="none" w="med" len="med"/>
            <a:tailEnd type="none" w="med" len="med"/>
          </a:ln>
          <a:effectLst/>
        </p:spPr>
        <p:txBody>
          <a:bodyPr vert="horz" lIns="243840" tIns="60960" rIns="243840" rtlCol="0" anchor="ctr" anchorCtr="1">
            <a:noAutofit/>
          </a:bodyPr>
          <a:lstStyle/>
          <a:p>
            <a:pPr algn="r" defTabSz="1219185">
              <a:lnSpc>
                <a:spcPts val="4080"/>
              </a:lnSpc>
              <a:buClr>
                <a:srgbClr val="0D5097"/>
              </a:buClr>
              <a:buSzPct val="90000"/>
              <a:defRPr/>
            </a:pPr>
            <a:endParaRPr lang="en-US" sz="4267" b="1" dirty="0">
              <a:solidFill>
                <a:srgbClr val="FFFFFF"/>
              </a:solidFill>
              <a:effectLst>
                <a:outerShdw blurRad="50800" dist="38100" dir="2700000">
                  <a:srgbClr val="000000">
                    <a:alpha val="43000"/>
                  </a:srgbClr>
                </a:outerShdw>
              </a:effectLst>
              <a:latin typeface="Candara"/>
            </a:endParaRPr>
          </a:p>
        </p:txBody>
      </p:sp>
      <p:sp>
        <p:nvSpPr>
          <p:cNvPr id="17" name="TextBox 16">
            <a:extLst>
              <a:ext uri="{FF2B5EF4-FFF2-40B4-BE49-F238E27FC236}">
                <a16:creationId xmlns:a16="http://schemas.microsoft.com/office/drawing/2014/main" id="{518DDE33-747F-0B4B-8C6F-38FFA242C7F4}"/>
              </a:ext>
            </a:extLst>
          </p:cNvPr>
          <p:cNvSpPr txBox="1"/>
          <p:nvPr/>
        </p:nvSpPr>
        <p:spPr>
          <a:xfrm rot="16200000">
            <a:off x="-2538642" y="2807165"/>
            <a:ext cx="6288027" cy="765787"/>
          </a:xfrm>
          <a:prstGeom prst="rect">
            <a:avLst/>
          </a:prstGeom>
          <a:noFill/>
        </p:spPr>
        <p:txBody>
          <a:bodyPr wrap="square" rtlCol="0">
            <a:spAutoFit/>
          </a:bodyPr>
          <a:lstStyle/>
          <a:p>
            <a:pPr algn="ctr" defTabSz="609593">
              <a:lnSpc>
                <a:spcPts val="5520"/>
              </a:lnSpc>
            </a:pPr>
            <a:r>
              <a:rPr lang="en-US" sz="4267" dirty="0">
                <a:solidFill>
                  <a:prstClr val="white"/>
                </a:solidFill>
                <a:latin typeface="Avenir Light" panose="020B0402020203020204" pitchFamily="34" charset="77"/>
              </a:rPr>
              <a:t>Unique R&amp;D Facilities</a:t>
            </a:r>
          </a:p>
        </p:txBody>
      </p:sp>
      <p:sp>
        <p:nvSpPr>
          <p:cNvPr id="18" name="Rectangle 17">
            <a:extLst>
              <a:ext uri="{FF2B5EF4-FFF2-40B4-BE49-F238E27FC236}">
                <a16:creationId xmlns:a16="http://schemas.microsoft.com/office/drawing/2014/main" id="{D1CDDA8B-C5ED-5E4E-B7CC-6BC88EBDE627}"/>
              </a:ext>
            </a:extLst>
          </p:cNvPr>
          <p:cNvSpPr/>
          <p:nvPr/>
        </p:nvSpPr>
        <p:spPr>
          <a:xfrm>
            <a:off x="1206324" y="2071503"/>
            <a:ext cx="5485777" cy="519997"/>
          </a:xfrm>
          <a:prstGeom prst="rect">
            <a:avLst/>
          </a:prstGeom>
          <a:noFill/>
        </p:spPr>
        <p:txBody>
          <a:bodyPr wrap="square" lIns="0" tIns="121920" rIns="0" bIns="121920" anchor="ctr" anchorCtr="0">
            <a:noAutofit/>
          </a:bodyPr>
          <a:lstStyle/>
          <a:p>
            <a:pPr algn="ctr" defTabSz="609593">
              <a:lnSpc>
                <a:spcPts val="2560"/>
              </a:lnSpc>
            </a:pPr>
            <a:r>
              <a:rPr lang="en-US" sz="2133" dirty="0">
                <a:solidFill>
                  <a:prstClr val="white"/>
                </a:solidFill>
                <a:latin typeface="Avenir Light" panose="020B0402020203020204" pitchFamily="34" charset="77"/>
                <a:cs typeface="Arial Narrow"/>
              </a:rPr>
              <a:t>Site 300</a:t>
            </a:r>
          </a:p>
        </p:txBody>
      </p:sp>
      <p:sp>
        <p:nvSpPr>
          <p:cNvPr id="19" name="Rectangle 18">
            <a:extLst>
              <a:ext uri="{FF2B5EF4-FFF2-40B4-BE49-F238E27FC236}">
                <a16:creationId xmlns:a16="http://schemas.microsoft.com/office/drawing/2014/main" id="{4349E23F-2302-0D45-BE9E-62F6C8846EE2}"/>
              </a:ext>
            </a:extLst>
          </p:cNvPr>
          <p:cNvSpPr/>
          <p:nvPr/>
        </p:nvSpPr>
        <p:spPr>
          <a:xfrm>
            <a:off x="6727108" y="2071504"/>
            <a:ext cx="5439991" cy="519997"/>
          </a:xfrm>
          <a:prstGeom prst="rect">
            <a:avLst/>
          </a:prstGeom>
          <a:noFill/>
        </p:spPr>
        <p:txBody>
          <a:bodyPr wrap="square" lIns="0" tIns="121920" rIns="0" bIns="121920" anchor="ctr" anchorCtr="0">
            <a:noAutofit/>
          </a:bodyPr>
          <a:lstStyle/>
          <a:p>
            <a:pPr algn="ctr" defTabSz="609593">
              <a:lnSpc>
                <a:spcPts val="2560"/>
              </a:lnSpc>
            </a:pPr>
            <a:r>
              <a:rPr lang="en-US" sz="2133" dirty="0">
                <a:solidFill>
                  <a:prstClr val="white"/>
                </a:solidFill>
                <a:latin typeface="Avenir Light" panose="020B0402020203020204" pitchFamily="34" charset="77"/>
                <a:cs typeface="Arial Narrow"/>
              </a:rPr>
              <a:t>Jupiter Laser Facility</a:t>
            </a:r>
          </a:p>
        </p:txBody>
      </p:sp>
      <p:cxnSp>
        <p:nvCxnSpPr>
          <p:cNvPr id="20" name="Straight Connector 19">
            <a:extLst>
              <a:ext uri="{FF2B5EF4-FFF2-40B4-BE49-F238E27FC236}">
                <a16:creationId xmlns:a16="http://schemas.microsoft.com/office/drawing/2014/main" id="{753303DD-4873-8144-A096-2A470D168DE3}"/>
              </a:ext>
            </a:extLst>
          </p:cNvPr>
          <p:cNvCxnSpPr>
            <a:cxnSpLocks/>
          </p:cNvCxnSpPr>
          <p:nvPr/>
        </p:nvCxnSpPr>
        <p:spPr>
          <a:xfrm>
            <a:off x="6698064" y="-81097"/>
            <a:ext cx="0" cy="6415167"/>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0E794F5-1311-7043-BEFA-5829DB86650A}"/>
              </a:ext>
            </a:extLst>
          </p:cNvPr>
          <p:cNvCxnSpPr>
            <a:cxnSpLocks/>
          </p:cNvCxnSpPr>
          <p:nvPr/>
        </p:nvCxnSpPr>
        <p:spPr>
          <a:xfrm flipH="1">
            <a:off x="1242390" y="-41398"/>
            <a:ext cx="1" cy="6375467"/>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A05DA6E5-9234-C541-8596-C650867656C2}"/>
              </a:ext>
            </a:extLst>
          </p:cNvPr>
          <p:cNvCxnSpPr>
            <a:cxnSpLocks/>
          </p:cNvCxnSpPr>
          <p:nvPr/>
        </p:nvCxnSpPr>
        <p:spPr>
          <a:xfrm>
            <a:off x="12163956" y="-79521"/>
            <a:ext cx="0" cy="6413591"/>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7E76B7D-8264-B348-8BE8-EB6CAD42987B}"/>
              </a:ext>
            </a:extLst>
          </p:cNvPr>
          <p:cNvCxnSpPr>
            <a:cxnSpLocks/>
          </p:cNvCxnSpPr>
          <p:nvPr/>
        </p:nvCxnSpPr>
        <p:spPr>
          <a:xfrm flipH="1">
            <a:off x="1254989" y="22649"/>
            <a:ext cx="10923513" cy="0"/>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0C0AF2F-96BC-704F-9824-458E868F630C}"/>
              </a:ext>
            </a:extLst>
          </p:cNvPr>
          <p:cNvCxnSpPr>
            <a:cxnSpLocks/>
          </p:cNvCxnSpPr>
          <p:nvPr/>
        </p:nvCxnSpPr>
        <p:spPr>
          <a:xfrm flipH="1">
            <a:off x="1243698" y="2106322"/>
            <a:ext cx="10894919" cy="18068"/>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C748931-7C8D-0F4A-B6D4-7003833AF41A}"/>
              </a:ext>
            </a:extLst>
          </p:cNvPr>
          <p:cNvCxnSpPr>
            <a:cxnSpLocks/>
          </p:cNvCxnSpPr>
          <p:nvPr/>
        </p:nvCxnSpPr>
        <p:spPr>
          <a:xfrm flipH="1">
            <a:off x="1" y="6334069"/>
            <a:ext cx="12192000" cy="0"/>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EF26A0B-5DF1-884B-9166-BEA19E16310E}"/>
              </a:ext>
            </a:extLst>
          </p:cNvPr>
          <p:cNvCxnSpPr>
            <a:cxnSpLocks/>
          </p:cNvCxnSpPr>
          <p:nvPr/>
        </p:nvCxnSpPr>
        <p:spPr>
          <a:xfrm flipH="1">
            <a:off x="1" y="18049"/>
            <a:ext cx="12178503" cy="0"/>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B369007-E615-2D45-84A8-7A5E9C6846A5}"/>
              </a:ext>
            </a:extLst>
          </p:cNvPr>
          <p:cNvCxnSpPr>
            <a:cxnSpLocks/>
          </p:cNvCxnSpPr>
          <p:nvPr/>
        </p:nvCxnSpPr>
        <p:spPr>
          <a:xfrm flipH="1" flipV="1">
            <a:off x="1254988" y="4212659"/>
            <a:ext cx="10894427" cy="33139"/>
          </a:xfrm>
          <a:prstGeom prst="line">
            <a:avLst/>
          </a:prstGeom>
          <a:ln w="381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3402C473-EF1E-0740-8D14-54EDC85BD6D5}"/>
              </a:ext>
            </a:extLst>
          </p:cNvPr>
          <p:cNvSpPr txBox="1"/>
          <p:nvPr/>
        </p:nvSpPr>
        <p:spPr>
          <a:xfrm>
            <a:off x="693041" y="6689763"/>
            <a:ext cx="2659632" cy="123111"/>
          </a:xfrm>
          <a:prstGeom prst="rect">
            <a:avLst/>
          </a:prstGeom>
          <a:noFill/>
        </p:spPr>
        <p:txBody>
          <a:bodyPr wrap="square" lIns="0" tIns="0" rIns="0" bIns="0" rtlCol="0" anchor="b" anchorCtr="0">
            <a:spAutoFit/>
          </a:bodyPr>
          <a:lstStyle/>
          <a:p>
            <a:pPr defTabSz="609593"/>
            <a:r>
              <a:rPr lang="en-US" sz="800" dirty="0">
                <a:solidFill>
                  <a:prstClr val="black"/>
                </a:solidFill>
                <a:latin typeface="Avenir Light" panose="020B0402020203020204" pitchFamily="34" charset="77"/>
                <a:cs typeface="Arial"/>
              </a:rPr>
              <a:t>LLNL-PRES-830343</a:t>
            </a:r>
          </a:p>
        </p:txBody>
      </p:sp>
    </p:spTree>
    <p:extLst>
      <p:ext uri="{BB962C8B-B14F-4D97-AF65-F5344CB8AC3E}">
        <p14:creationId xmlns:p14="http://schemas.microsoft.com/office/powerpoint/2010/main" val="26684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_data.png">
            <a:extLst>
              <a:ext uri="{FF2B5EF4-FFF2-40B4-BE49-F238E27FC236}">
                <a16:creationId xmlns:a16="http://schemas.microsoft.com/office/drawing/2014/main" id="{266C441A-F216-6B4E-AF0C-3F58A8ED018C}"/>
              </a:ext>
            </a:extLst>
          </p:cNvPr>
          <p:cNvPicPr>
            <a:picLocks noChangeAspect="1"/>
          </p:cNvPicPr>
          <p:nvPr/>
        </p:nvPicPr>
        <p:blipFill rotWithShape="1">
          <a:blip r:embed="rId3" cstate="screen">
            <a:alphaModFix/>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1282913"/>
            <a:ext cx="12192000" cy="5036521"/>
          </a:xfrm>
          <a:prstGeom prst="rect">
            <a:avLst/>
          </a:prstGeom>
        </p:spPr>
      </p:pic>
      <p:sp>
        <p:nvSpPr>
          <p:cNvPr id="6" name="Rectangle 5">
            <a:extLst>
              <a:ext uri="{FF2B5EF4-FFF2-40B4-BE49-F238E27FC236}">
                <a16:creationId xmlns:a16="http://schemas.microsoft.com/office/drawing/2014/main" id="{2575D7C5-375B-E547-894D-F0972CF3369E}"/>
              </a:ext>
            </a:extLst>
          </p:cNvPr>
          <p:cNvSpPr/>
          <p:nvPr/>
        </p:nvSpPr>
        <p:spPr bwMode="auto">
          <a:xfrm>
            <a:off x="4815" y="1272211"/>
            <a:ext cx="12192000" cy="5073937"/>
          </a:xfrm>
          <a:prstGeom prst="rect">
            <a:avLst/>
          </a:prstGeom>
          <a:gradFill flip="none" rotWithShape="1">
            <a:gsLst>
              <a:gs pos="12000">
                <a:srgbClr val="FFFFFF">
                  <a:alpha val="13000"/>
                </a:srgbClr>
              </a:gs>
              <a:gs pos="100000">
                <a:schemeClr val="bg1">
                  <a:alpha val="46983"/>
                </a:schemeClr>
              </a:gs>
            </a:gsLst>
            <a:lin ang="16200000" scaled="0"/>
            <a:tileRect/>
          </a:gra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sp>
        <p:nvSpPr>
          <p:cNvPr id="28" name="Freeform 27">
            <a:extLst>
              <a:ext uri="{FF2B5EF4-FFF2-40B4-BE49-F238E27FC236}">
                <a16:creationId xmlns:a16="http://schemas.microsoft.com/office/drawing/2014/main" id="{C414B580-E34D-B142-B2D9-85C058299134}"/>
              </a:ext>
            </a:extLst>
          </p:cNvPr>
          <p:cNvSpPr/>
          <p:nvPr/>
        </p:nvSpPr>
        <p:spPr bwMode="auto">
          <a:xfrm>
            <a:off x="-572102" y="1272210"/>
            <a:ext cx="12764103" cy="5204789"/>
          </a:xfrm>
          <a:custGeom>
            <a:avLst/>
            <a:gdLst>
              <a:gd name="connsiteX0" fmla="*/ 0 w 7599175"/>
              <a:gd name="connsiteY0" fmla="*/ 3771190 h 3771190"/>
              <a:gd name="connsiteX1" fmla="*/ 5622708 w 7599175"/>
              <a:gd name="connsiteY1" fmla="*/ 5679 h 3771190"/>
              <a:gd name="connsiteX2" fmla="*/ 7599175 w 7599175"/>
              <a:gd name="connsiteY2" fmla="*/ 0 h 3771190"/>
              <a:gd name="connsiteX3" fmla="*/ 7587816 w 7599175"/>
              <a:gd name="connsiteY3" fmla="*/ 1749286 h 3771190"/>
              <a:gd name="connsiteX4" fmla="*/ 0 w 7599175"/>
              <a:gd name="connsiteY4" fmla="*/ 3771190 h 3771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9175" h="3771190">
                <a:moveTo>
                  <a:pt x="0" y="3771190"/>
                </a:moveTo>
                <a:lnTo>
                  <a:pt x="5622708" y="5679"/>
                </a:lnTo>
                <a:lnTo>
                  <a:pt x="7599175" y="0"/>
                </a:lnTo>
                <a:cubicBezTo>
                  <a:pt x="7595389" y="583095"/>
                  <a:pt x="7591602" y="1166191"/>
                  <a:pt x="7587816" y="1749286"/>
                </a:cubicBezTo>
                <a:lnTo>
                  <a:pt x="0" y="3771190"/>
                </a:lnTo>
                <a:close/>
              </a:path>
            </a:pathLst>
          </a:custGeom>
          <a:gradFill>
            <a:gsLst>
              <a:gs pos="12000">
                <a:srgbClr val="FFFFFF">
                  <a:alpha val="26000"/>
                </a:srgbClr>
              </a:gs>
              <a:gs pos="100000">
                <a:schemeClr val="bg1">
                  <a:alpha val="67000"/>
                </a:schemeClr>
              </a:gs>
            </a:gsLst>
            <a:lin ang="16200000" scaled="0"/>
          </a:gra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sp>
        <p:nvSpPr>
          <p:cNvPr id="3" name="Slide Number Placeholder 2">
            <a:extLst>
              <a:ext uri="{FF2B5EF4-FFF2-40B4-BE49-F238E27FC236}">
                <a16:creationId xmlns:a16="http://schemas.microsoft.com/office/drawing/2014/main" id="{73957B84-4661-1D40-9591-DE01A92EB349}"/>
              </a:ext>
            </a:extLst>
          </p:cNvPr>
          <p:cNvSpPr>
            <a:spLocks noGrp="1"/>
          </p:cNvSpPr>
          <p:nvPr>
            <p:ph type="sldNum" sz="quarter" idx="12"/>
          </p:nvPr>
        </p:nvSpPr>
        <p:spPr/>
        <p:txBody>
          <a:bodyPr/>
          <a:lstStyle/>
          <a:p>
            <a:pPr defTabSz="609593"/>
            <a:fld id="{F621BA9E-024D-DE4D-A8C8-2AC39C7987FF}" type="slidenum">
              <a:rPr lang="en-US">
                <a:solidFill>
                  <a:prstClr val="white">
                    <a:lumMod val="65000"/>
                  </a:prstClr>
                </a:solidFill>
              </a:rPr>
              <a:pPr defTabSz="609593"/>
              <a:t>9</a:t>
            </a:fld>
            <a:endParaRPr lang="en-US">
              <a:solidFill>
                <a:prstClr val="white">
                  <a:lumMod val="65000"/>
                </a:prstClr>
              </a:solidFill>
            </a:endParaRPr>
          </a:p>
        </p:txBody>
      </p:sp>
      <p:sp>
        <p:nvSpPr>
          <p:cNvPr id="4" name="Title 3">
            <a:extLst>
              <a:ext uri="{FF2B5EF4-FFF2-40B4-BE49-F238E27FC236}">
                <a16:creationId xmlns:a16="http://schemas.microsoft.com/office/drawing/2014/main" id="{A82B1C11-F3F1-804C-8886-430C3EA1C99B}"/>
              </a:ext>
            </a:extLst>
          </p:cNvPr>
          <p:cNvSpPr>
            <a:spLocks noGrp="1"/>
          </p:cNvSpPr>
          <p:nvPr>
            <p:ph type="title"/>
          </p:nvPr>
        </p:nvSpPr>
        <p:spPr/>
        <p:txBody>
          <a:bodyPr/>
          <a:lstStyle/>
          <a:p>
            <a:r>
              <a:rPr lang="en-US" dirty="0"/>
              <a:t>LLNL is home to four of the world’s most powerful supercomputers</a:t>
            </a:r>
          </a:p>
        </p:txBody>
      </p:sp>
      <p:pic>
        <p:nvPicPr>
          <p:cNvPr id="7" name="Picture 6">
            <a:extLst>
              <a:ext uri="{FF2B5EF4-FFF2-40B4-BE49-F238E27FC236}">
                <a16:creationId xmlns:a16="http://schemas.microsoft.com/office/drawing/2014/main" id="{F162B5FC-6CE9-5248-8CAA-8BA625469C60}"/>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12187" y="1495999"/>
            <a:ext cx="1745939" cy="1745939"/>
          </a:xfrm>
          <a:prstGeom prst="ellipse">
            <a:avLst/>
          </a:prstGeom>
          <a:ln w="34925">
            <a:solidFill>
              <a:schemeClr val="accent1">
                <a:lumMod val="50000"/>
              </a:schemeClr>
            </a:solidFill>
          </a:ln>
        </p:spPr>
      </p:pic>
      <p:pic>
        <p:nvPicPr>
          <p:cNvPr id="8" name="Picture 7">
            <a:extLst>
              <a:ext uri="{FF2B5EF4-FFF2-40B4-BE49-F238E27FC236}">
                <a16:creationId xmlns:a16="http://schemas.microsoft.com/office/drawing/2014/main" id="{632AC376-AE1B-2044-B603-765494FF34A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000063" y="2424613"/>
            <a:ext cx="1745939" cy="1745939"/>
          </a:xfrm>
          <a:prstGeom prst="ellipse">
            <a:avLst/>
          </a:prstGeom>
          <a:ln w="34925">
            <a:solidFill>
              <a:schemeClr val="accent1">
                <a:lumMod val="50000"/>
              </a:schemeClr>
            </a:solidFill>
          </a:ln>
        </p:spPr>
      </p:pic>
      <p:pic>
        <p:nvPicPr>
          <p:cNvPr id="9" name="Picture 8" descr="A picture containing computer, ceiling, indoor, electronics&#10;&#10;Description automatically generated">
            <a:extLst>
              <a:ext uri="{FF2B5EF4-FFF2-40B4-BE49-F238E27FC236}">
                <a16:creationId xmlns:a16="http://schemas.microsoft.com/office/drawing/2014/main" id="{21BAD798-7FF9-154E-9324-ED9675A32FA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302794" y="3353229"/>
            <a:ext cx="1750535" cy="1715449"/>
          </a:xfrm>
          <a:prstGeom prst="ellipse">
            <a:avLst/>
          </a:prstGeom>
          <a:ln w="34925">
            <a:solidFill>
              <a:schemeClr val="accent1">
                <a:lumMod val="50000"/>
              </a:schemeClr>
            </a:solidFill>
          </a:ln>
        </p:spPr>
      </p:pic>
      <p:pic>
        <p:nvPicPr>
          <p:cNvPr id="10" name="Picture 9">
            <a:extLst>
              <a:ext uri="{FF2B5EF4-FFF2-40B4-BE49-F238E27FC236}">
                <a16:creationId xmlns:a16="http://schemas.microsoft.com/office/drawing/2014/main" id="{7339FE64-9FB7-6846-8440-10677AE1C367}"/>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626010" y="4251353"/>
            <a:ext cx="1795437" cy="1795437"/>
          </a:xfrm>
          <a:prstGeom prst="ellipse">
            <a:avLst/>
          </a:prstGeom>
          <a:ln w="34925">
            <a:solidFill>
              <a:schemeClr val="accent1">
                <a:lumMod val="50000"/>
              </a:schemeClr>
            </a:solidFill>
          </a:ln>
        </p:spPr>
      </p:pic>
      <p:sp>
        <p:nvSpPr>
          <p:cNvPr id="11" name="TextBox 10">
            <a:extLst>
              <a:ext uri="{FF2B5EF4-FFF2-40B4-BE49-F238E27FC236}">
                <a16:creationId xmlns:a16="http://schemas.microsoft.com/office/drawing/2014/main" id="{279138C9-FD07-7C44-9B32-59884AA08555}"/>
              </a:ext>
            </a:extLst>
          </p:cNvPr>
          <p:cNvSpPr txBox="1"/>
          <p:nvPr/>
        </p:nvSpPr>
        <p:spPr>
          <a:xfrm>
            <a:off x="2576662" y="1877392"/>
            <a:ext cx="9484953" cy="385541"/>
          </a:xfrm>
          <a:prstGeom prst="rect">
            <a:avLst/>
          </a:prstGeom>
          <a:noFill/>
        </p:spPr>
        <p:txBody>
          <a:bodyPr wrap="square" rtlCol="0" anchor="ctr" anchorCtr="0">
            <a:noAutofit/>
          </a:bodyPr>
          <a:lstStyle/>
          <a:p>
            <a:pPr defTabSz="609593">
              <a:lnSpc>
                <a:spcPts val="2613"/>
              </a:lnSpc>
            </a:pPr>
            <a:r>
              <a:rPr lang="en-US" sz="3733" dirty="0">
                <a:solidFill>
                  <a:srgbClr val="000000"/>
                </a:solidFill>
                <a:latin typeface="Avenir Light" panose="020B0402020203020204" pitchFamily="34" charset="77"/>
              </a:rPr>
              <a:t>Sierra </a:t>
            </a:r>
            <a:r>
              <a:rPr lang="en-US" sz="1600" dirty="0">
                <a:solidFill>
                  <a:prstClr val="black"/>
                </a:solidFill>
                <a:latin typeface="Avenir Light" panose="020B0402020203020204" pitchFamily="34" charset="77"/>
              </a:rPr>
              <a:t>94.6 </a:t>
            </a:r>
            <a:r>
              <a:rPr lang="en-US" sz="1600" dirty="0" err="1">
                <a:solidFill>
                  <a:prstClr val="black"/>
                </a:solidFill>
                <a:latin typeface="Avenir Light" panose="020B0402020203020204" pitchFamily="34" charset="77"/>
              </a:rPr>
              <a:t>petaFLOPs</a:t>
            </a:r>
            <a:endParaRPr lang="en-US" sz="1600" dirty="0">
              <a:solidFill>
                <a:srgbClr val="000000"/>
              </a:solidFill>
              <a:latin typeface="Avenir Light" panose="020B0402020203020204" pitchFamily="34" charset="77"/>
            </a:endParaRPr>
          </a:p>
        </p:txBody>
      </p:sp>
      <p:sp>
        <p:nvSpPr>
          <p:cNvPr id="14" name="TextBox 13">
            <a:extLst>
              <a:ext uri="{FF2B5EF4-FFF2-40B4-BE49-F238E27FC236}">
                <a16:creationId xmlns:a16="http://schemas.microsoft.com/office/drawing/2014/main" id="{BBA74D1E-9C59-394D-B708-C0BDDD5DD598}"/>
              </a:ext>
            </a:extLst>
          </p:cNvPr>
          <p:cNvSpPr txBox="1"/>
          <p:nvPr/>
        </p:nvSpPr>
        <p:spPr>
          <a:xfrm>
            <a:off x="3777037" y="2853894"/>
            <a:ext cx="8454625" cy="385541"/>
          </a:xfrm>
          <a:prstGeom prst="rect">
            <a:avLst/>
          </a:prstGeom>
          <a:noFill/>
        </p:spPr>
        <p:txBody>
          <a:bodyPr wrap="square" rtlCol="0" anchor="ctr" anchorCtr="0">
            <a:noAutofit/>
          </a:bodyPr>
          <a:lstStyle/>
          <a:p>
            <a:pPr defTabSz="609593">
              <a:lnSpc>
                <a:spcPts val="2613"/>
              </a:lnSpc>
            </a:pPr>
            <a:r>
              <a:rPr lang="en-US" sz="3733" dirty="0">
                <a:solidFill>
                  <a:srgbClr val="000000"/>
                </a:solidFill>
                <a:latin typeface="Avenir Light" panose="020B0402020203020204" pitchFamily="34" charset="77"/>
              </a:rPr>
              <a:t>Lassen </a:t>
            </a:r>
            <a:r>
              <a:rPr lang="en-US" sz="1600" dirty="0">
                <a:solidFill>
                  <a:prstClr val="black"/>
                </a:solidFill>
                <a:latin typeface="Avenir Light" panose="020B0402020203020204" pitchFamily="34" charset="77"/>
              </a:rPr>
              <a:t>18.2 </a:t>
            </a:r>
            <a:r>
              <a:rPr lang="en-US" sz="1600" dirty="0" err="1">
                <a:solidFill>
                  <a:prstClr val="black"/>
                </a:solidFill>
                <a:latin typeface="Avenir Light" panose="020B0402020203020204" pitchFamily="34" charset="77"/>
              </a:rPr>
              <a:t>petaFLOPs</a:t>
            </a:r>
            <a:endParaRPr lang="en-US" sz="1600" dirty="0">
              <a:solidFill>
                <a:srgbClr val="000000"/>
              </a:solidFill>
              <a:latin typeface="Avenir Light" panose="020B0402020203020204" pitchFamily="34" charset="77"/>
            </a:endParaRPr>
          </a:p>
        </p:txBody>
      </p:sp>
      <p:sp>
        <p:nvSpPr>
          <p:cNvPr id="15" name="TextBox 14">
            <a:extLst>
              <a:ext uri="{FF2B5EF4-FFF2-40B4-BE49-F238E27FC236}">
                <a16:creationId xmlns:a16="http://schemas.microsoft.com/office/drawing/2014/main" id="{5288421B-8142-A947-ACA6-903E12E5739F}"/>
              </a:ext>
            </a:extLst>
          </p:cNvPr>
          <p:cNvSpPr txBox="1"/>
          <p:nvPr/>
        </p:nvSpPr>
        <p:spPr>
          <a:xfrm>
            <a:off x="5122543" y="3830397"/>
            <a:ext cx="6588077" cy="385541"/>
          </a:xfrm>
          <a:prstGeom prst="rect">
            <a:avLst/>
          </a:prstGeom>
          <a:noFill/>
        </p:spPr>
        <p:txBody>
          <a:bodyPr wrap="square" rtlCol="0" anchor="ctr" anchorCtr="0">
            <a:noAutofit/>
          </a:bodyPr>
          <a:lstStyle/>
          <a:p>
            <a:pPr defTabSz="609593">
              <a:lnSpc>
                <a:spcPts val="2613"/>
              </a:lnSpc>
            </a:pPr>
            <a:r>
              <a:rPr lang="en-US" sz="3733" dirty="0">
                <a:solidFill>
                  <a:srgbClr val="000000"/>
                </a:solidFill>
                <a:latin typeface="Avenir Light" panose="020B0402020203020204" pitchFamily="34" charset="77"/>
              </a:rPr>
              <a:t>Ruby </a:t>
            </a:r>
            <a:r>
              <a:rPr lang="en-US" sz="1600" dirty="0">
                <a:solidFill>
                  <a:prstClr val="black"/>
                </a:solidFill>
                <a:latin typeface="Avenir Light" panose="020B0402020203020204" pitchFamily="34" charset="77"/>
              </a:rPr>
              <a:t>3.7 </a:t>
            </a:r>
            <a:r>
              <a:rPr lang="en-US" sz="1600" dirty="0" err="1">
                <a:solidFill>
                  <a:prstClr val="black"/>
                </a:solidFill>
                <a:latin typeface="Avenir Light" panose="020B0402020203020204" pitchFamily="34" charset="77"/>
              </a:rPr>
              <a:t>petaFLOPs</a:t>
            </a:r>
            <a:endParaRPr lang="en-US" sz="1600" dirty="0">
              <a:solidFill>
                <a:srgbClr val="000000"/>
              </a:solidFill>
              <a:latin typeface="Avenir Light" panose="020B0402020203020204" pitchFamily="34" charset="77"/>
            </a:endParaRPr>
          </a:p>
        </p:txBody>
      </p:sp>
      <p:sp>
        <p:nvSpPr>
          <p:cNvPr id="16" name="TextBox 15">
            <a:extLst>
              <a:ext uri="{FF2B5EF4-FFF2-40B4-BE49-F238E27FC236}">
                <a16:creationId xmlns:a16="http://schemas.microsoft.com/office/drawing/2014/main" id="{D3CC1301-E669-9949-9754-A7E9215118D3}"/>
              </a:ext>
            </a:extLst>
          </p:cNvPr>
          <p:cNvSpPr txBox="1"/>
          <p:nvPr/>
        </p:nvSpPr>
        <p:spPr>
          <a:xfrm>
            <a:off x="6487871" y="4806899"/>
            <a:ext cx="5947055" cy="385541"/>
          </a:xfrm>
          <a:prstGeom prst="rect">
            <a:avLst/>
          </a:prstGeom>
          <a:noFill/>
        </p:spPr>
        <p:txBody>
          <a:bodyPr wrap="square" rtlCol="0" anchor="ctr" anchorCtr="0">
            <a:noAutofit/>
          </a:bodyPr>
          <a:lstStyle/>
          <a:p>
            <a:pPr defTabSz="609593">
              <a:lnSpc>
                <a:spcPts val="2613"/>
              </a:lnSpc>
            </a:pPr>
            <a:r>
              <a:rPr lang="en-US" sz="3733" dirty="0">
                <a:solidFill>
                  <a:srgbClr val="000000"/>
                </a:solidFill>
                <a:latin typeface="Avenir Light" panose="020B0402020203020204" pitchFamily="34" charset="77"/>
              </a:rPr>
              <a:t>Magma </a:t>
            </a:r>
            <a:r>
              <a:rPr lang="en-US" sz="1600" dirty="0">
                <a:solidFill>
                  <a:prstClr val="black"/>
                </a:solidFill>
                <a:latin typeface="Avenir Light" panose="020B0402020203020204" pitchFamily="34" charset="77"/>
              </a:rPr>
              <a:t>3.24 </a:t>
            </a:r>
            <a:r>
              <a:rPr lang="en-US" sz="1600" dirty="0" err="1">
                <a:solidFill>
                  <a:prstClr val="black"/>
                </a:solidFill>
                <a:latin typeface="Avenir Light" panose="020B0402020203020204" pitchFamily="34" charset="77"/>
              </a:rPr>
              <a:t>petaFLOPs</a:t>
            </a:r>
            <a:endParaRPr lang="en-US" sz="1600" dirty="0">
              <a:solidFill>
                <a:srgbClr val="000000"/>
              </a:solidFill>
              <a:latin typeface="Avenir Light" panose="020B0402020203020204" pitchFamily="34" charset="77"/>
            </a:endParaRPr>
          </a:p>
        </p:txBody>
      </p:sp>
      <p:pic>
        <p:nvPicPr>
          <p:cNvPr id="17" name="Picture 16" descr="Logo, company name&#10;&#10;Description automatically generated">
            <a:extLst>
              <a:ext uri="{FF2B5EF4-FFF2-40B4-BE49-F238E27FC236}">
                <a16:creationId xmlns:a16="http://schemas.microsoft.com/office/drawing/2014/main" id="{764D5C3B-A8D1-024B-AD7B-1C78F8CC23B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7024" y="4341932"/>
            <a:ext cx="3145808" cy="1916541"/>
          </a:xfrm>
          <a:prstGeom prst="rect">
            <a:avLst/>
          </a:prstGeom>
        </p:spPr>
      </p:pic>
      <p:sp>
        <p:nvSpPr>
          <p:cNvPr id="18" name="Rectangle 17">
            <a:extLst>
              <a:ext uri="{FF2B5EF4-FFF2-40B4-BE49-F238E27FC236}">
                <a16:creationId xmlns:a16="http://schemas.microsoft.com/office/drawing/2014/main" id="{85FE22FD-56D8-574B-8BC1-8B83C7095BE5}"/>
              </a:ext>
            </a:extLst>
          </p:cNvPr>
          <p:cNvSpPr/>
          <p:nvPr/>
        </p:nvSpPr>
        <p:spPr>
          <a:xfrm>
            <a:off x="9669221" y="5960465"/>
            <a:ext cx="2398413" cy="256545"/>
          </a:xfrm>
          <a:prstGeom prst="rect">
            <a:avLst/>
          </a:prstGeom>
        </p:spPr>
        <p:txBody>
          <a:bodyPr wrap="none">
            <a:spAutoFit/>
          </a:bodyPr>
          <a:lstStyle/>
          <a:p>
            <a:pPr defTabSz="609593"/>
            <a:r>
              <a:rPr lang="en-US" sz="1067" dirty="0">
                <a:solidFill>
                  <a:prstClr val="black"/>
                </a:solidFill>
                <a:latin typeface="Candara"/>
              </a:rPr>
              <a:t>FLOP = floating operations per second</a:t>
            </a:r>
          </a:p>
        </p:txBody>
      </p:sp>
      <p:sp>
        <p:nvSpPr>
          <p:cNvPr id="19" name="Rectangle 18">
            <a:extLst>
              <a:ext uri="{FF2B5EF4-FFF2-40B4-BE49-F238E27FC236}">
                <a16:creationId xmlns:a16="http://schemas.microsoft.com/office/drawing/2014/main" id="{E269918D-C809-244C-8B54-78A491A48B97}"/>
              </a:ext>
            </a:extLst>
          </p:cNvPr>
          <p:cNvSpPr/>
          <p:nvPr/>
        </p:nvSpPr>
        <p:spPr>
          <a:xfrm>
            <a:off x="349573" y="2086598"/>
            <a:ext cx="1764473" cy="584775"/>
          </a:xfrm>
          <a:prstGeom prst="rect">
            <a:avLst/>
          </a:prstGeom>
          <a:effectLst>
            <a:outerShdw blurRad="50800" dist="38100" dir="2700000" algn="tl" rotWithShape="0">
              <a:prstClr val="black">
                <a:alpha val="40000"/>
              </a:prstClr>
            </a:outerShdw>
          </a:effectLst>
        </p:spPr>
        <p:txBody>
          <a:bodyPr wrap="square">
            <a:spAutoFit/>
          </a:bodyPr>
          <a:lstStyle/>
          <a:p>
            <a:pPr algn="ctr" defTabSz="609593"/>
            <a:r>
              <a:rPr lang="en-US" sz="3200" dirty="0">
                <a:solidFill>
                  <a:prstClr val="white">
                    <a:alpha val="94800"/>
                  </a:prstClr>
                </a:solidFill>
                <a:effectLst>
                  <a:outerShdw blurRad="50800" dist="38100" dir="2700000" algn="tl" rotWithShape="0">
                    <a:prstClr val="black">
                      <a:alpha val="40000"/>
                    </a:prstClr>
                  </a:outerShdw>
                </a:effectLst>
                <a:latin typeface="Avenir Light" panose="020B0402020203020204" pitchFamily="34" charset="77"/>
              </a:rPr>
              <a:t>#3</a:t>
            </a:r>
          </a:p>
        </p:txBody>
      </p:sp>
      <p:sp>
        <p:nvSpPr>
          <p:cNvPr id="20" name="Rectangle 19">
            <a:extLst>
              <a:ext uri="{FF2B5EF4-FFF2-40B4-BE49-F238E27FC236}">
                <a16:creationId xmlns:a16="http://schemas.microsoft.com/office/drawing/2014/main" id="{F26629B3-5F4B-E044-8FC4-025A17859CF9}"/>
              </a:ext>
            </a:extLst>
          </p:cNvPr>
          <p:cNvSpPr/>
          <p:nvPr/>
        </p:nvSpPr>
        <p:spPr>
          <a:xfrm>
            <a:off x="1569631" y="3133913"/>
            <a:ext cx="1853295" cy="584775"/>
          </a:xfrm>
          <a:prstGeom prst="rect">
            <a:avLst/>
          </a:prstGeom>
          <a:effectLst>
            <a:outerShdw blurRad="50800" dist="38100" dir="2700000" algn="tl" rotWithShape="0">
              <a:prstClr val="black">
                <a:alpha val="40000"/>
              </a:prstClr>
            </a:outerShdw>
          </a:effectLst>
        </p:spPr>
        <p:txBody>
          <a:bodyPr wrap="square">
            <a:spAutoFit/>
          </a:bodyPr>
          <a:lstStyle/>
          <a:p>
            <a:pPr algn="ctr" defTabSz="609593"/>
            <a:r>
              <a:rPr lang="en-US" sz="3200" dirty="0">
                <a:solidFill>
                  <a:prstClr val="white">
                    <a:alpha val="94800"/>
                  </a:prstClr>
                </a:solidFill>
                <a:effectLst>
                  <a:outerShdw blurRad="50800" dist="38100" dir="2700000" algn="tl" rotWithShape="0">
                    <a:prstClr val="black">
                      <a:alpha val="40000"/>
                    </a:prstClr>
                  </a:outerShdw>
                </a:effectLst>
                <a:latin typeface="Avenir Light" panose="020B0402020203020204" pitchFamily="34" charset="77"/>
              </a:rPr>
              <a:t>#26</a:t>
            </a:r>
          </a:p>
        </p:txBody>
      </p:sp>
      <p:sp>
        <p:nvSpPr>
          <p:cNvPr id="21" name="Rectangle 20">
            <a:extLst>
              <a:ext uri="{FF2B5EF4-FFF2-40B4-BE49-F238E27FC236}">
                <a16:creationId xmlns:a16="http://schemas.microsoft.com/office/drawing/2014/main" id="{47EF765B-2776-B24E-88E0-E147C8E8BC20}"/>
              </a:ext>
            </a:extLst>
          </p:cNvPr>
          <p:cNvSpPr/>
          <p:nvPr/>
        </p:nvSpPr>
        <p:spPr>
          <a:xfrm>
            <a:off x="4496767" y="5228543"/>
            <a:ext cx="1643948" cy="584775"/>
          </a:xfrm>
          <a:prstGeom prst="rect">
            <a:avLst/>
          </a:prstGeom>
          <a:effectLst>
            <a:outerShdw blurRad="50800" dist="38100" dir="2700000" algn="tl" rotWithShape="0">
              <a:prstClr val="black">
                <a:alpha val="40000"/>
              </a:prstClr>
            </a:outerShdw>
          </a:effectLst>
        </p:spPr>
        <p:txBody>
          <a:bodyPr wrap="square">
            <a:spAutoFit/>
          </a:bodyPr>
          <a:lstStyle/>
          <a:p>
            <a:pPr algn="ctr" defTabSz="609593"/>
            <a:r>
              <a:rPr lang="en-US" sz="3200" dirty="0">
                <a:solidFill>
                  <a:prstClr val="white">
                    <a:alpha val="94800"/>
                  </a:prstClr>
                </a:solidFill>
                <a:effectLst>
                  <a:outerShdw blurRad="50800" dist="38100" dir="2700000" algn="tl" rotWithShape="0">
                    <a:prstClr val="black">
                      <a:alpha val="40000"/>
                    </a:prstClr>
                  </a:outerShdw>
                </a:effectLst>
                <a:latin typeface="Avenir Light" panose="020B0402020203020204" pitchFamily="34" charset="77"/>
              </a:rPr>
              <a:t>#143</a:t>
            </a:r>
          </a:p>
        </p:txBody>
      </p:sp>
      <p:sp>
        <p:nvSpPr>
          <p:cNvPr id="22" name="Rectangle 21">
            <a:extLst>
              <a:ext uri="{FF2B5EF4-FFF2-40B4-BE49-F238E27FC236}">
                <a16:creationId xmlns:a16="http://schemas.microsoft.com/office/drawing/2014/main" id="{9B5F89D8-FCF9-EA48-9593-0DBCD7F380D6}"/>
              </a:ext>
            </a:extLst>
          </p:cNvPr>
          <p:cNvSpPr/>
          <p:nvPr/>
        </p:nvSpPr>
        <p:spPr>
          <a:xfrm>
            <a:off x="3130083" y="4181227"/>
            <a:ext cx="1639676" cy="584775"/>
          </a:xfrm>
          <a:prstGeom prst="rect">
            <a:avLst/>
          </a:prstGeom>
          <a:effectLst>
            <a:outerShdw blurRad="50800" dist="38100" dir="2700000" algn="tl" rotWithShape="0">
              <a:prstClr val="black">
                <a:alpha val="40000"/>
              </a:prstClr>
            </a:outerShdw>
          </a:effectLst>
        </p:spPr>
        <p:txBody>
          <a:bodyPr wrap="square">
            <a:spAutoFit/>
          </a:bodyPr>
          <a:lstStyle/>
          <a:p>
            <a:pPr algn="ctr" defTabSz="609593"/>
            <a:r>
              <a:rPr lang="en-US" sz="3200" dirty="0">
                <a:solidFill>
                  <a:prstClr val="white">
                    <a:alpha val="94800"/>
                  </a:prstClr>
                </a:solidFill>
                <a:effectLst>
                  <a:outerShdw blurRad="50800" dist="38100" dir="2700000" algn="tl" rotWithShape="0">
                    <a:prstClr val="black">
                      <a:alpha val="40000"/>
                    </a:prstClr>
                  </a:outerShdw>
                </a:effectLst>
                <a:latin typeface="Avenir Light" panose="020B0402020203020204" pitchFamily="34" charset="77"/>
              </a:rPr>
              <a:t>#123</a:t>
            </a:r>
          </a:p>
        </p:txBody>
      </p:sp>
      <p:sp>
        <p:nvSpPr>
          <p:cNvPr id="23" name="TextBox 22">
            <a:extLst>
              <a:ext uri="{FF2B5EF4-FFF2-40B4-BE49-F238E27FC236}">
                <a16:creationId xmlns:a16="http://schemas.microsoft.com/office/drawing/2014/main" id="{0ED4312E-A673-E647-8308-A2AFE74C24A6}"/>
              </a:ext>
            </a:extLst>
          </p:cNvPr>
          <p:cNvSpPr txBox="1"/>
          <p:nvPr/>
        </p:nvSpPr>
        <p:spPr>
          <a:xfrm>
            <a:off x="8317802" y="1671807"/>
            <a:ext cx="3581357" cy="1856919"/>
          </a:xfrm>
          <a:prstGeom prst="rect">
            <a:avLst/>
          </a:prstGeom>
          <a:noFill/>
        </p:spPr>
        <p:txBody>
          <a:bodyPr wrap="square" rtlCol="0">
            <a:spAutoFit/>
          </a:bodyPr>
          <a:lstStyle/>
          <a:p>
            <a:pPr algn="ctr" defTabSz="609593">
              <a:spcAft>
                <a:spcPts val="8000"/>
              </a:spcAft>
            </a:pPr>
            <a:r>
              <a:rPr lang="en-US" sz="2400" dirty="0">
                <a:solidFill>
                  <a:prstClr val="black"/>
                </a:solidFill>
                <a:latin typeface="Avenir Light" panose="020B0402020203020204" pitchFamily="34" charset="77"/>
              </a:rPr>
              <a:t>A total of </a:t>
            </a:r>
          </a:p>
          <a:p>
            <a:pPr algn="ctr" defTabSz="609593">
              <a:spcAft>
                <a:spcPts val="800"/>
              </a:spcAft>
            </a:pPr>
            <a:r>
              <a:rPr lang="en-US" sz="2400" dirty="0">
                <a:solidFill>
                  <a:prstClr val="black"/>
                </a:solidFill>
                <a:latin typeface="Avenir Light" panose="020B0402020203020204" pitchFamily="34" charset="77"/>
              </a:rPr>
              <a:t>at Livermore Computing</a:t>
            </a:r>
          </a:p>
        </p:txBody>
      </p:sp>
      <p:sp>
        <p:nvSpPr>
          <p:cNvPr id="24" name="Rectangle 23">
            <a:extLst>
              <a:ext uri="{FF2B5EF4-FFF2-40B4-BE49-F238E27FC236}">
                <a16:creationId xmlns:a16="http://schemas.microsoft.com/office/drawing/2014/main" id="{03338386-6C51-EE41-A54F-88B57EFF7DB7}"/>
              </a:ext>
            </a:extLst>
          </p:cNvPr>
          <p:cNvSpPr/>
          <p:nvPr/>
        </p:nvSpPr>
        <p:spPr>
          <a:xfrm>
            <a:off x="10388817" y="2550031"/>
            <a:ext cx="1071062" cy="338554"/>
          </a:xfrm>
          <a:prstGeom prst="rect">
            <a:avLst/>
          </a:prstGeom>
        </p:spPr>
        <p:txBody>
          <a:bodyPr wrap="none">
            <a:spAutoFit/>
          </a:bodyPr>
          <a:lstStyle/>
          <a:p>
            <a:pPr defTabSz="609593"/>
            <a:r>
              <a:rPr lang="en-US" sz="1600" dirty="0" err="1">
                <a:solidFill>
                  <a:prstClr val="black"/>
                </a:solidFill>
                <a:latin typeface="Avenir Light" panose="020B0402020203020204" pitchFamily="34" charset="77"/>
              </a:rPr>
              <a:t>petaFLOPS</a:t>
            </a:r>
            <a:endParaRPr lang="en-US" sz="1600" dirty="0">
              <a:solidFill>
                <a:prstClr val="black"/>
              </a:solidFill>
              <a:latin typeface="Candara"/>
            </a:endParaRPr>
          </a:p>
        </p:txBody>
      </p:sp>
      <p:sp>
        <p:nvSpPr>
          <p:cNvPr id="25" name="Rectangle 24">
            <a:extLst>
              <a:ext uri="{FF2B5EF4-FFF2-40B4-BE49-F238E27FC236}">
                <a16:creationId xmlns:a16="http://schemas.microsoft.com/office/drawing/2014/main" id="{64C8A594-4C47-7C41-922C-1AB838B51E94}"/>
              </a:ext>
            </a:extLst>
          </p:cNvPr>
          <p:cNvSpPr/>
          <p:nvPr/>
        </p:nvSpPr>
        <p:spPr>
          <a:xfrm>
            <a:off x="9096737" y="2042810"/>
            <a:ext cx="1588897" cy="1200329"/>
          </a:xfrm>
          <a:prstGeom prst="rect">
            <a:avLst/>
          </a:prstGeom>
        </p:spPr>
        <p:txBody>
          <a:bodyPr wrap="none">
            <a:spAutoFit/>
          </a:bodyPr>
          <a:lstStyle/>
          <a:p>
            <a:pPr algn="ctr" defTabSz="609593"/>
            <a:r>
              <a:rPr lang="en-US" sz="7200" b="1" dirty="0">
                <a:solidFill>
                  <a:srgbClr val="444544"/>
                </a:solidFill>
                <a:latin typeface="Avenir Light" panose="020B0402020203020204" pitchFamily="34" charset="77"/>
              </a:rPr>
              <a:t>187</a:t>
            </a:r>
            <a:endParaRPr lang="en-US" sz="7200" dirty="0">
              <a:solidFill>
                <a:prstClr val="black"/>
              </a:solidFill>
              <a:latin typeface="Avenir Light" panose="020B0402020203020204" pitchFamily="34" charset="77"/>
            </a:endParaRPr>
          </a:p>
        </p:txBody>
      </p:sp>
      <p:sp>
        <p:nvSpPr>
          <p:cNvPr id="26" name="Rectangle 25">
            <a:extLst>
              <a:ext uri="{FF2B5EF4-FFF2-40B4-BE49-F238E27FC236}">
                <a16:creationId xmlns:a16="http://schemas.microsoft.com/office/drawing/2014/main" id="{99707D8A-7E8F-E347-87B4-B743A49D8AB5}"/>
              </a:ext>
            </a:extLst>
          </p:cNvPr>
          <p:cNvSpPr/>
          <p:nvPr/>
        </p:nvSpPr>
        <p:spPr bwMode="auto">
          <a:xfrm>
            <a:off x="0" y="1244556"/>
            <a:ext cx="12192000" cy="36576"/>
          </a:xfrm>
          <a:prstGeom prst="rect">
            <a:avLst/>
          </a:prstGeom>
          <a:solidFill>
            <a:schemeClr val="accent1">
              <a:lumMod val="50000"/>
            </a:schemeClr>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sp>
        <p:nvSpPr>
          <p:cNvPr id="27" name="Rectangle 26">
            <a:extLst>
              <a:ext uri="{FF2B5EF4-FFF2-40B4-BE49-F238E27FC236}">
                <a16:creationId xmlns:a16="http://schemas.microsoft.com/office/drawing/2014/main" id="{B02887B5-933E-104A-B15A-3BA3AB54A1EA}"/>
              </a:ext>
            </a:extLst>
          </p:cNvPr>
          <p:cNvSpPr/>
          <p:nvPr/>
        </p:nvSpPr>
        <p:spPr bwMode="auto">
          <a:xfrm>
            <a:off x="0" y="6320911"/>
            <a:ext cx="12192000" cy="36576"/>
          </a:xfrm>
          <a:prstGeom prst="rect">
            <a:avLst/>
          </a:prstGeom>
          <a:solidFill>
            <a:schemeClr val="accent1">
              <a:lumMod val="50000"/>
            </a:schemeClr>
          </a:solidFill>
          <a:ln w="9525">
            <a:noFill/>
            <a:miter lim="800000"/>
            <a:headEnd/>
            <a:tailEnd/>
          </a:ln>
        </p:spPr>
        <p:txBody>
          <a:bodyPr rtlCol="0" anchor="b">
            <a:prstTxWarp prst="textNoShape">
              <a:avLst/>
            </a:prstTxWarp>
          </a:bodyPr>
          <a:lstStyle/>
          <a:p>
            <a:pPr algn="ctr" defTabSz="609593">
              <a:spcBef>
                <a:spcPct val="0"/>
              </a:spcBef>
            </a:pPr>
            <a:endParaRPr lang="en-US" sz="2133" dirty="0">
              <a:solidFill>
                <a:srgbClr val="000000"/>
              </a:solidFill>
              <a:latin typeface="Candara"/>
            </a:endParaRPr>
          </a:p>
        </p:txBody>
      </p:sp>
      <p:sp>
        <p:nvSpPr>
          <p:cNvPr id="30" name="TextBox 29">
            <a:extLst>
              <a:ext uri="{FF2B5EF4-FFF2-40B4-BE49-F238E27FC236}">
                <a16:creationId xmlns:a16="http://schemas.microsoft.com/office/drawing/2014/main" id="{416793F8-D65D-D44C-B19D-6372D97195BA}"/>
              </a:ext>
            </a:extLst>
          </p:cNvPr>
          <p:cNvSpPr txBox="1"/>
          <p:nvPr/>
        </p:nvSpPr>
        <p:spPr>
          <a:xfrm>
            <a:off x="693041" y="6689763"/>
            <a:ext cx="2659632" cy="123111"/>
          </a:xfrm>
          <a:prstGeom prst="rect">
            <a:avLst/>
          </a:prstGeom>
          <a:noFill/>
        </p:spPr>
        <p:txBody>
          <a:bodyPr wrap="square" lIns="0" tIns="0" rIns="0" bIns="0" rtlCol="0" anchor="b" anchorCtr="0">
            <a:spAutoFit/>
          </a:bodyPr>
          <a:lstStyle/>
          <a:p>
            <a:pPr defTabSz="609593"/>
            <a:r>
              <a:rPr lang="en-US" sz="800" dirty="0">
                <a:solidFill>
                  <a:prstClr val="black"/>
                </a:solidFill>
                <a:latin typeface="Avenir Light" panose="020B0402020203020204" pitchFamily="34" charset="77"/>
                <a:cs typeface="Arial"/>
              </a:rPr>
              <a:t>LLNL-PRES-830343</a:t>
            </a:r>
          </a:p>
        </p:txBody>
      </p:sp>
    </p:spTree>
    <p:extLst>
      <p:ext uri="{BB962C8B-B14F-4D97-AF65-F5344CB8AC3E}">
        <p14:creationId xmlns:p14="http://schemas.microsoft.com/office/powerpoint/2010/main" val="41227947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O_DDST_May_2015">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rbit">
      <a:majorFont>
        <a:latin typeface="Candara"/>
        <a:ea typeface=""/>
        <a:cs typeface=""/>
        <a:font script="Jpan" typeface="ＭＳ Ｐゴシック"/>
      </a:majorFont>
      <a:minorFont>
        <a:latin typeface="Candara"/>
        <a:ea typeface=""/>
        <a:cs typeface=""/>
        <a:font script="Jpan" typeface="ＭＳ Ｐゴシック"/>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solidFill>
          <a:srgbClr val="984807"/>
        </a:solidFill>
        <a:ln w="9525">
          <a:noFill/>
          <a:miter lim="800000"/>
          <a:headEnd/>
          <a:tailEnd/>
        </a:ln>
      </a:spPr>
      <a:bodyPr rtlCol="0" anchor="b">
        <a:prstTxWarp prst="textNoShape">
          <a:avLst/>
        </a:prstTxWarp>
      </a:bodyPr>
      <a:lstStyle>
        <a:defPPr algn="ctr">
          <a:spcBef>
            <a:spcPct val="0"/>
          </a:spcBef>
          <a:defRPr sz="1600" dirty="0">
            <a:solidFill>
              <a:srgbClr val="000000"/>
            </a:solidFill>
          </a:defRPr>
        </a:defPPr>
      </a:lstStyle>
    </a:spDef>
    <a:lnDef>
      <a:spPr>
        <a:ln w="6350" cap="flat" cmpd="sng" algn="ctr">
          <a:solidFill>
            <a:srgbClr val="355D7E"/>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2" id="{C16E7893-86B4-A943-8DBA-5E4E8B545203}" vid="{A6446EBB-119F-5E4B-95CB-CC7A7E0DB5EB}"/>
    </a:ext>
  </a:extLst>
</a:theme>
</file>

<file path=ppt/theme/theme3.xml><?xml version="1.0" encoding="utf-8"?>
<a:theme xmlns:a="http://schemas.openxmlformats.org/drawingml/2006/main" name="1_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2" id="{C16E7893-86B4-A943-8DBA-5E4E8B545203}" vid="{A6446EBB-119F-5E4B-95CB-CC7A7E0DB5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4E844AE255A54DAEAA90391D0394EF" ma:contentTypeVersion="10" ma:contentTypeDescription="Create a new document." ma:contentTypeScope="" ma:versionID="1ea41b711df90c350d158d1dac39b99e">
  <xsd:schema xmlns:xsd="http://www.w3.org/2001/XMLSchema" xmlns:xs="http://www.w3.org/2001/XMLSchema" xmlns:p="http://schemas.microsoft.com/office/2006/metadata/properties" xmlns:ns2="869c16eb-263f-43db-bc53-28de83b8cd9b" xmlns:ns3="319d25a7-3625-491e-b163-4e05ed0d1060" targetNamespace="http://schemas.microsoft.com/office/2006/metadata/properties" ma:root="true" ma:fieldsID="78ef1bf1908c24dc282205058fb27363" ns2:_="" ns3:_="">
    <xsd:import namespace="869c16eb-263f-43db-bc53-28de83b8cd9b"/>
    <xsd:import namespace="319d25a7-3625-491e-b163-4e05ed0d106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Reviewedby_x0028_initial_x0029_"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9c16eb-263f-43db-bc53-28de83b8cd9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9d25a7-3625-491e-b163-4e05ed0d106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Reviewedby_x0028_initial_x0029_" ma:index="16" nillable="true" ma:displayName="Reviewed by (initial)" ma:format="Dropdown" ma:internalName="Reviewedby_x0028_initial_x0029_">
      <xsd:simpleType>
        <xsd:restriction base="dms:Text">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viewedby_x0028_initial_x0029_ xmlns="319d25a7-3625-491e-b163-4e05ed0d106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61E34A-B41D-4F33-818F-1353E6694B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9c16eb-263f-43db-bc53-28de83b8cd9b"/>
    <ds:schemaRef ds:uri="319d25a7-3625-491e-b163-4e05ed0d10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24F8F7-5AFE-4968-9F17-F010688450CB}">
  <ds:schemaRefs>
    <ds:schemaRef ds:uri="http://purl.org/dc/elements/1.1/"/>
    <ds:schemaRef ds:uri="http://schemas.microsoft.com/office/2006/metadata/properties"/>
    <ds:schemaRef ds:uri="http://purl.org/dc/dcmitype/"/>
    <ds:schemaRef ds:uri="http://purl.org/dc/terms/"/>
    <ds:schemaRef ds:uri="http://www.w3.org/XML/1998/namespace"/>
    <ds:schemaRef ds:uri="3703fc89-9f4f-4ba0-879a-d2ee173def78"/>
    <ds:schemaRef ds:uri="http://schemas.openxmlformats.org/package/2006/metadata/core-properties"/>
    <ds:schemaRef ds:uri="http://schemas.microsoft.com/office/2006/documentManagement/types"/>
    <ds:schemaRef ds:uri="http://schemas.microsoft.com/office/infopath/2007/PartnerControls"/>
    <ds:schemaRef ds:uri="319d25a7-3625-491e-b163-4e05ed0d1060"/>
  </ds:schemaRefs>
</ds:datastoreItem>
</file>

<file path=customXml/itemProps3.xml><?xml version="1.0" encoding="utf-8"?>
<ds:datastoreItem xmlns:ds="http://schemas.openxmlformats.org/officeDocument/2006/customXml" ds:itemID="{D173C13F-1C3A-41EE-9D8E-ABEE20621F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1560</TotalTime>
  <Words>2555</Words>
  <Application>Microsoft Office PowerPoint</Application>
  <PresentationFormat>Widescreen</PresentationFormat>
  <Paragraphs>298</Paragraphs>
  <Slides>20</Slides>
  <Notes>15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Arial</vt:lpstr>
      <vt:lpstr>Avenir Light</vt:lpstr>
      <vt:lpstr>Calibri</vt:lpstr>
      <vt:lpstr>Candara</vt:lpstr>
      <vt:lpstr>Helvetica Neue Condensed</vt:lpstr>
      <vt:lpstr>Lucida Grande</vt:lpstr>
      <vt:lpstr>Open Sans</vt:lpstr>
      <vt:lpstr>Wingdings</vt:lpstr>
      <vt:lpstr>Wingdings 2</vt:lpstr>
      <vt:lpstr>DO_DDST_May_2015</vt:lpstr>
      <vt:lpstr>2015_PPT_UNC_V7.06 (1)</vt:lpstr>
      <vt:lpstr>1_2015_PPT_UNC_V7.06 (1)</vt:lpstr>
      <vt:lpstr>PowerPoint Presentation</vt:lpstr>
      <vt:lpstr>Agenda</vt:lpstr>
      <vt:lpstr>LLNL is one of 17 DOE national laboratories</vt:lpstr>
      <vt:lpstr>Lawrence Livermore National Laboratory Where new ideas are built on exceptional science and technology</vt:lpstr>
      <vt:lpstr>Our mission is to strengthen the nation’s security through world-class science, technology, and engineering </vt:lpstr>
      <vt:lpstr>LLNL’s core mission enables and benefits from our broader portfolio of work</vt:lpstr>
      <vt:lpstr>PowerPoint Presentation</vt:lpstr>
      <vt:lpstr>PowerPoint Presentation</vt:lpstr>
      <vt:lpstr>LLNL is home to four of the world’s most powerful supercomputers</vt:lpstr>
      <vt:lpstr>PowerPoint Presentation</vt:lpstr>
      <vt:lpstr>Review of resume writing tips</vt:lpstr>
      <vt:lpstr>Prior Experience – Jobs and Projects</vt:lpstr>
      <vt:lpstr>Articulate your skills </vt:lpstr>
      <vt:lpstr>Projects, posters, and presentations</vt:lpstr>
      <vt:lpstr>Review job posting </vt:lpstr>
      <vt:lpstr>Resume Example </vt:lpstr>
      <vt:lpstr>Resume Example </vt:lpstr>
      <vt:lpstr>Breakout Session</vt:lpstr>
      <vt:lpstr>Q&amp;A Session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Bellig, Jen</dc:creator>
  <cp:lastModifiedBy>Gamboa, Marisol B.</cp:lastModifiedBy>
  <cp:revision>100</cp:revision>
  <dcterms:created xsi:type="dcterms:W3CDTF">2022-09-07T20:01:09Z</dcterms:created>
  <dcterms:modified xsi:type="dcterms:W3CDTF">2024-07-11T15:07:25Z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0x010100C34E844AE255A54DAEAA90391D0394EF</vt:lpwstr>
  </property>
</Properties>
</file>